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96" r:id="rId1"/>
  </p:sldMasterIdLst>
  <p:notesMasterIdLst>
    <p:notesMasterId r:id="rId48"/>
  </p:notesMasterIdLst>
  <p:sldIdLst>
    <p:sldId id="381" r:id="rId2"/>
    <p:sldId id="368" r:id="rId3"/>
    <p:sldId id="297" r:id="rId4"/>
    <p:sldId id="270" r:id="rId5"/>
    <p:sldId id="367" r:id="rId6"/>
    <p:sldId id="300" r:id="rId7"/>
    <p:sldId id="369" r:id="rId8"/>
    <p:sldId id="370" r:id="rId9"/>
    <p:sldId id="371" r:id="rId10"/>
    <p:sldId id="375" r:id="rId11"/>
    <p:sldId id="376" r:id="rId12"/>
    <p:sldId id="274" r:id="rId13"/>
    <p:sldId id="302" r:id="rId14"/>
    <p:sldId id="303" r:id="rId15"/>
    <p:sldId id="306" r:id="rId16"/>
    <p:sldId id="377" r:id="rId17"/>
    <p:sldId id="378" r:id="rId18"/>
    <p:sldId id="347" r:id="rId19"/>
    <p:sldId id="348" r:id="rId20"/>
    <p:sldId id="359" r:id="rId21"/>
    <p:sldId id="360" r:id="rId22"/>
    <p:sldId id="344" r:id="rId23"/>
    <p:sldId id="345" r:id="rId24"/>
    <p:sldId id="346" r:id="rId25"/>
    <p:sldId id="379" r:id="rId26"/>
    <p:sldId id="380" r:id="rId27"/>
    <p:sldId id="362" r:id="rId28"/>
    <p:sldId id="361" r:id="rId29"/>
    <p:sldId id="328" r:id="rId30"/>
    <p:sldId id="315" r:id="rId31"/>
    <p:sldId id="342" r:id="rId32"/>
    <p:sldId id="337" r:id="rId33"/>
    <p:sldId id="338" r:id="rId34"/>
    <p:sldId id="331" r:id="rId35"/>
    <p:sldId id="332" r:id="rId36"/>
    <p:sldId id="333" r:id="rId37"/>
    <p:sldId id="334" r:id="rId38"/>
    <p:sldId id="351" r:id="rId39"/>
    <p:sldId id="352" r:id="rId40"/>
    <p:sldId id="353" r:id="rId41"/>
    <p:sldId id="350" r:id="rId42"/>
    <p:sldId id="336" r:id="rId43"/>
    <p:sldId id="341" r:id="rId44"/>
    <p:sldId id="354" r:id="rId45"/>
    <p:sldId id="363" r:id="rId46"/>
    <p:sldId id="364"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23" autoAdjust="0"/>
  </p:normalViewPr>
  <p:slideViewPr>
    <p:cSldViewPr snapToGrid="0" snapToObjects="1">
      <p:cViewPr varScale="1">
        <p:scale>
          <a:sx n="93" d="100"/>
          <a:sy n="93" d="100"/>
        </p:scale>
        <p:origin x="-180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9111EF-0519-D948-8689-DE7DD1684382}" type="datetimeFigureOut">
              <a:rPr lang="en-US" smtClean="0"/>
              <a:t>4/30/14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9869BA-E632-8341-AF5F-40EB4E45C1C6}" type="slidenum">
              <a:rPr lang="en-US" smtClean="0"/>
              <a:t>‹#›</a:t>
            </a:fld>
            <a:endParaRPr lang="en-US"/>
          </a:p>
        </p:txBody>
      </p:sp>
    </p:spTree>
    <p:extLst>
      <p:ext uri="{BB962C8B-B14F-4D97-AF65-F5344CB8AC3E}">
        <p14:creationId xmlns:p14="http://schemas.microsoft.com/office/powerpoint/2010/main" val="1925465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Today </a:t>
            </a:r>
            <a:r>
              <a:rPr lang="en-US" baseline="0" dirty="0" smtClean="0"/>
              <a:t>I will be talking to you about the Cascadia </a:t>
            </a:r>
            <a:r>
              <a:rPr lang="en-US" baseline="0" dirty="0" err="1" smtClean="0"/>
              <a:t>Subduction</a:t>
            </a:r>
            <a:r>
              <a:rPr lang="en-US" baseline="0" dirty="0" smtClean="0"/>
              <a:t> zone that resides in the Pacific Northwest corner of the United States.  My collaborators on this project are Rob McCaffrey at Portland State University and Ken </a:t>
            </a:r>
            <a:r>
              <a:rPr lang="en-US" baseline="0" dirty="0" err="1" smtClean="0"/>
              <a:t>Creager</a:t>
            </a:r>
            <a:r>
              <a:rPr lang="en-US" baseline="0" dirty="0" smtClean="0"/>
              <a:t> at the University of Washington.</a:t>
            </a:r>
          </a:p>
          <a:p>
            <a:endParaRPr lang="en-US" baseline="0" dirty="0" smtClean="0"/>
          </a:p>
          <a:p>
            <a:r>
              <a:rPr lang="en-US" baseline="0" dirty="0" smtClean="0"/>
              <a:t>A key question that geophysicists try to answer is “How much are tectonic plates “stuck” together?  The answer to this question has major implications on seismic hazard since it is thought that the more plates are stuck, the larger the earthquake will be.  Today I will talk about how much the North American plate is stuck (or not stuck) to the Juan de Fuca plate.  </a:t>
            </a:r>
          </a:p>
          <a:p>
            <a:endParaRPr lang="en-US" baseline="0" dirty="0" smtClean="0"/>
          </a:p>
          <a:p>
            <a:r>
              <a:rPr lang="en-US" baseline="0" dirty="0" smtClean="0"/>
              <a:t>First, I wanted to share with you the story of the blind men and the elephant because this story pretty much sums up what I am presenting today, which is a culmination of data sets.  In the story of the blind men and the elephant, there were a group of blind men that decided to figure out what an elephant was really like, having never seen one before.  So, one of them approaches a tusk </a:t>
            </a:r>
            <a:r>
              <a:rPr lang="en-US" baseline="0" dirty="0" smtClean="0"/>
              <a:t>and examining </a:t>
            </a:r>
            <a:r>
              <a:rPr lang="en-US" baseline="0" dirty="0" smtClean="0"/>
              <a:t>it declared, hey, an elephant is like a spear!  But then another one came up to its wriggling trunk and decided it was more like a snake.  In fact, each blind man made their own conclusion of what an elephant was really like, but each of them only observed a small piece of the elephant.  And so, these men all bickered about what an elephant really was like, and in reality they were all right because the elephant in fact has all of the properties the blind men said it had, but at the same time, they were all wrong.  </a:t>
            </a:r>
          </a:p>
          <a:p>
            <a:endParaRPr lang="en-US" baseline="0" dirty="0" smtClean="0"/>
          </a:p>
          <a:p>
            <a:r>
              <a:rPr lang="en-US" baseline="0" dirty="0" smtClean="0"/>
              <a:t>In this study I bring together interdisciplinary data sets in order to get a fuller picture of what is going on with the tectonic plates in the Cascadia </a:t>
            </a:r>
            <a:r>
              <a:rPr lang="en-US" baseline="0" dirty="0" err="1" smtClean="0"/>
              <a:t>Subduction</a:t>
            </a:r>
            <a:r>
              <a:rPr lang="en-US" baseline="0" dirty="0" smtClean="0"/>
              <a:t> zone.  To my knowledge, this is the first study that brings together these datasets in a comprehensive way to better understand </a:t>
            </a:r>
            <a:r>
              <a:rPr lang="en-US" baseline="0" dirty="0" err="1" smtClean="0"/>
              <a:t>subduction</a:t>
            </a:r>
            <a:r>
              <a:rPr lang="en-US" baseline="0" dirty="0" smtClean="0"/>
              <a:t> zone mechanics.</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1</a:t>
            </a:fld>
            <a:endParaRPr lang="en-US"/>
          </a:p>
        </p:txBody>
      </p:sp>
    </p:spTree>
    <p:extLst>
      <p:ext uri="{BB962C8B-B14F-4D97-AF65-F5344CB8AC3E}">
        <p14:creationId xmlns:p14="http://schemas.microsoft.com/office/powerpoint/2010/main" val="2420766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calculated the velocity</a:t>
            </a:r>
            <a:r>
              <a:rPr lang="en-US" baseline="0" dirty="0" smtClean="0"/>
              <a:t> by fitting the time series with this linear equation via the least squares method.  This equation takes into consideration the initial start position, the velocity (which I am solving for), any sort of offset due to an earthquake or equipment changes, </a:t>
            </a:r>
            <a:r>
              <a:rPr lang="en-US" baseline="0" dirty="0" err="1" smtClean="0"/>
              <a:t>etc</a:t>
            </a:r>
            <a:r>
              <a:rPr lang="en-US" baseline="0" dirty="0" smtClean="0"/>
              <a:t>, and seasonal effects.  Come speak to me afterwards if you have questions on this technique.</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10</a:t>
            </a:fld>
            <a:endParaRPr lang="en-US"/>
          </a:p>
        </p:txBody>
      </p:sp>
    </p:spTree>
    <p:extLst>
      <p:ext uri="{BB962C8B-B14F-4D97-AF65-F5344CB8AC3E}">
        <p14:creationId xmlns:p14="http://schemas.microsoft.com/office/powerpoint/2010/main" val="3755964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data set that I used was tide and leveling data sets.</a:t>
            </a:r>
            <a:r>
              <a:rPr lang="en-US" baseline="0" dirty="0" smtClean="0"/>
              <a:t>  Remember earlier in the talk I mentioned that in between major earthquakes the region near the shoreline uplifts– which means it would look like sea level is lowering.  This can be measured over time, and an estimate can be made on how much vertical movement happened over time.  </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11</a:t>
            </a:fld>
            <a:endParaRPr lang="en-US"/>
          </a:p>
        </p:txBody>
      </p:sp>
    </p:spTree>
    <p:extLst>
      <p:ext uri="{BB962C8B-B14F-4D97-AF65-F5344CB8AC3E}">
        <p14:creationId xmlns:p14="http://schemas.microsoft.com/office/powerpoint/2010/main" val="3755811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let’s look at these beautiful</a:t>
            </a:r>
            <a:r>
              <a:rPr lang="en-US" baseline="0" dirty="0" smtClean="0"/>
              <a:t> data!!!  The map I am showing on the left has horizontal GPS velocities that are estimated from daily position time series from 1997 to 2013.  These velocities are referenced to the stable North America interior, so you could imagine standing in Nebraska, looking longingly to the west coast, and watching the plates move like this.  The arrows here originate at the GPS monument, are sized according to their magnitude, and point in the direction of their motion.  Note the reference scale here is only 5 mm/yr.  The monuments are screaming by down here in northern California and then rotate inland further north.  Now let’s look at the vertical data set.  For better illustration, I’ve color coded them so that warm colors represent more uplift.  The key thing to notice about this data set is that there appears to be more uplift in the north and in the south, and a reduced amount of uplift in central and northern Oregon. </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12</a:t>
            </a:fld>
            <a:endParaRPr lang="en-US"/>
          </a:p>
        </p:txBody>
      </p:sp>
    </p:spTree>
    <p:extLst>
      <p:ext uri="{BB962C8B-B14F-4D97-AF65-F5344CB8AC3E}">
        <p14:creationId xmlns:p14="http://schemas.microsoft.com/office/powerpoint/2010/main" val="1255244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Geophysicists</a:t>
            </a:r>
            <a:r>
              <a:rPr lang="en-US" baseline="0" dirty="0" smtClean="0"/>
              <a:t> try to figure out what in the world is going on by applying geophysical data to a mechanical model.  What I mean is we think we know the basic concepts behind how the world works, so we build a mechanical model that will actually mimic what the earth is doing based on these concepts.  One such model is called a block model.  This type of model divides the corner of the earth you are working on into tectonic blocks that can move and rotate, and bend due to fault motions.  We can use these models, along with the GPS data shown on the previous slide to estimate how much the plates are stuck together.  The modeling program that I use is called TDEFNODE and it is a massive, wonderful beast of a code, written in Fortran!  Yes, Fortran.  This is an image of the Cascadia </a:t>
            </a:r>
            <a:r>
              <a:rPr lang="en-US" baseline="0" dirty="0" err="1" smtClean="0"/>
              <a:t>subduction</a:t>
            </a:r>
            <a:r>
              <a:rPr lang="en-US" baseline="0" dirty="0" smtClean="0"/>
              <a:t> zone with the block model geometry laid over top as these solid black lines.  The dots here represent the interface between the </a:t>
            </a:r>
            <a:r>
              <a:rPr lang="en-US" baseline="0" dirty="0" err="1" smtClean="0"/>
              <a:t>subducting</a:t>
            </a:r>
            <a:r>
              <a:rPr lang="en-US" baseline="0" dirty="0" smtClean="0"/>
              <a:t> oceanic plate and the continental plate.  It looks flat here, but really the fault interface is going down into the page.  </a:t>
            </a:r>
          </a:p>
          <a:p>
            <a:endParaRPr lang="en-US" baseline="0" dirty="0" smtClean="0"/>
          </a:p>
          <a:p>
            <a:r>
              <a:rPr lang="en-US" baseline="0" dirty="0" smtClean="0"/>
              <a:t>OK --  We have our data, and we have our model.  Only we have a big problem – The locking, which is what we are trying to solve is mostly offshore, where we don’t have any data to constrain the model!  This means that the model is heavily reliant on the user assumptions.  </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13</a:t>
            </a:fld>
            <a:endParaRPr lang="en-US"/>
          </a:p>
        </p:txBody>
      </p:sp>
    </p:spTree>
    <p:extLst>
      <p:ext uri="{BB962C8B-B14F-4D97-AF65-F5344CB8AC3E}">
        <p14:creationId xmlns:p14="http://schemas.microsoft.com/office/powerpoint/2010/main" val="2636072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Hence,</a:t>
            </a:r>
            <a:r>
              <a:rPr lang="en-US" baseline="0" dirty="0" smtClean="0"/>
              <a:t> I will describe how much the plates are stuck in two ways – The first I call the Gaussian model, which assumes that the locking is distributed along strike in a Gaussian way, where it is minimal at the trench, crescendos to a maximum, and then tapers off down-dip.  The second way assumes that the fault is completely locked from the trench to some distance before it begins to taper off again.</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14</a:t>
            </a:fld>
            <a:endParaRPr lang="en-US"/>
          </a:p>
        </p:txBody>
      </p:sp>
    </p:spTree>
    <p:extLst>
      <p:ext uri="{BB962C8B-B14F-4D97-AF65-F5344CB8AC3E}">
        <p14:creationId xmlns:p14="http://schemas.microsoft.com/office/powerpoint/2010/main" val="3565885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 are maps of my results!</a:t>
            </a:r>
            <a:r>
              <a:rPr lang="en-US" baseline="0" dirty="0" smtClean="0"/>
              <a:t> The grey lines are the coastlines, the green the modeled block </a:t>
            </a:r>
            <a:r>
              <a:rPr lang="en-US" baseline="0" dirty="0" err="1" smtClean="0"/>
              <a:t>geometery</a:t>
            </a:r>
            <a:r>
              <a:rPr lang="en-US" baseline="0" dirty="0" smtClean="0"/>
              <a:t>, and the colors are the locking fraction – where red indicates that the plate are stuck together more, and the cooler colors mean that the plates are less stuck.  The residuals for each model are nearly identical in both cases, even though at first glance these models seem very different.  But let’s take a closer look here.  Both models show much more intense locking offshore in Washington and in northern California and southern Oregon.  And the other strange feature is that there is a very wide transition zone between about 43 and 46 degrees north in central and northern Oregon.  So, for these models, locking must be reduced in order to fit the data in this region. </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15</a:t>
            </a:fld>
            <a:endParaRPr lang="en-US"/>
          </a:p>
        </p:txBody>
      </p:sp>
    </p:spTree>
    <p:extLst>
      <p:ext uri="{BB962C8B-B14F-4D97-AF65-F5344CB8AC3E}">
        <p14:creationId xmlns:p14="http://schemas.microsoft.com/office/powerpoint/2010/main" val="619413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past few slide, we have been talking about what happens in between major</a:t>
            </a:r>
            <a:r>
              <a:rPr lang="en-US" baseline="0" dirty="0" smtClean="0"/>
              <a:t> earthquakes.  Let’s change gears a bit and think about what happens during an earthquake.  Remember what happens during an earthquake, the continental crust uplifts offshore, potentially displacing the water column and producing a tsunami, and the near the coast the ground subsides, allowing the water to inundate the shore line much further than in between earthquakes.  These photos shown here show the aftermath of the 2004 Sumatra earthquakes, which show these once thriving trees now submerged in salt water.  The photo on the right shows a whirlpool that appeared during the 2011 Tsunami in Japan, but you can also see in this photo how far the water went inland, in both cases bringing in sediment and debris that would eventually settle out of the water column and form a geologic layer.  Tsunami deposits can be seen in the geologic record, and is part of the </a:t>
            </a:r>
            <a:r>
              <a:rPr lang="en-US" baseline="0" dirty="0" err="1" smtClean="0"/>
              <a:t>paleoseismic</a:t>
            </a:r>
            <a:r>
              <a:rPr lang="en-US" baseline="0" dirty="0" smtClean="0"/>
              <a:t> record.    </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16</a:t>
            </a:fld>
            <a:endParaRPr lang="en-US"/>
          </a:p>
        </p:txBody>
      </p:sp>
    </p:spTree>
    <p:extLst>
      <p:ext uri="{BB962C8B-B14F-4D97-AF65-F5344CB8AC3E}">
        <p14:creationId xmlns:p14="http://schemas.microsoft.com/office/powerpoint/2010/main" val="1320244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has been a lot of work done be real geologists, like Carrie here, who dig in the mud</a:t>
            </a:r>
            <a:r>
              <a:rPr lang="en-US" baseline="0" dirty="0" smtClean="0"/>
              <a:t> near coastlines, trying to find tsunami deposits. A tsunami deposit looks kind of like this, where it is a layer of sand surrounded by other geologic layers.  It is really exciting to find old trees that perhaps died due to the salt water in these layers because it provides the scientist a method of dating the event.  An estimate can also be made regarding how much the layer subsided using this technique. </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17</a:t>
            </a:fld>
            <a:endParaRPr lang="en-US"/>
          </a:p>
        </p:txBody>
      </p:sp>
    </p:spTree>
    <p:extLst>
      <p:ext uri="{BB962C8B-B14F-4D97-AF65-F5344CB8AC3E}">
        <p14:creationId xmlns:p14="http://schemas.microsoft.com/office/powerpoint/2010/main" val="873742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fld id="{EC425790-037F-3E48-964C-9DE2F344A7C9}" type="slidenum">
              <a:rPr lang="en-US" sz="1200"/>
              <a:pPr/>
              <a:t>18</a:t>
            </a:fld>
            <a:endParaRPr lang="en-US" sz="1200"/>
          </a:p>
        </p:txBody>
      </p:sp>
      <p:sp>
        <p:nvSpPr>
          <p:cNvPr id="153602"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1741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dirty="0" smtClean="0"/>
              <a:t>Leonard</a:t>
            </a:r>
            <a:r>
              <a:rPr lang="en-US" baseline="0" dirty="0" smtClean="0"/>
              <a:t> et al [2010] compiled subsidence records from previous studies that include earthquakes from the past 6500 years in Cascadia.  Are the </a:t>
            </a:r>
            <a:r>
              <a:rPr lang="en-US" baseline="0" dirty="0" err="1" smtClean="0"/>
              <a:t>paleoseismic</a:t>
            </a:r>
            <a:r>
              <a:rPr lang="en-US" baseline="0" dirty="0" smtClean="0"/>
              <a:t> subsidence records as a function of latitude, ranging from the north up here at 50 degrees in Canada to the South down in northern California.  What they saw in their study was that for multiple past earthquakes, subsidence was reduced between 43 and 46 degrees north.  </a:t>
            </a:r>
          </a:p>
          <a:p>
            <a:pPr eaLnBrk="1" hangingPunct="1"/>
            <a:endParaRPr lang="en-US" baseline="0" dirty="0" smtClean="0"/>
          </a:p>
          <a:p>
            <a:pPr eaLnBrk="1" hangingPunct="1"/>
            <a:r>
              <a:rPr lang="en-US" baseline="0" dirty="0" err="1" smtClean="0"/>
              <a:t>Hmmph</a:t>
            </a:r>
            <a:r>
              <a:rPr lang="en-US" baseline="0" dirty="0" smtClean="0"/>
              <a:t>...</a:t>
            </a:r>
          </a:p>
          <a:p>
            <a:pPr eaLnBrk="1" hangingPunct="1"/>
            <a:endParaRPr lang="en-US" baseline="0" dirty="0" smtClean="0"/>
          </a:p>
          <a:p>
            <a:pPr eaLnBrk="1" hangingPunct="1"/>
            <a:r>
              <a:rPr lang="en-US" baseline="0" dirty="0" smtClean="0"/>
              <a:t>So let’s recap what we have so far – in the same region, at about 43-46 degrees north, we have both reduced </a:t>
            </a:r>
            <a:r>
              <a:rPr lang="en-US" baseline="0" dirty="0" err="1" smtClean="0"/>
              <a:t>interearthquake</a:t>
            </a:r>
            <a:r>
              <a:rPr lang="en-US" baseline="0" dirty="0" smtClean="0"/>
              <a:t> uplift as well as reduced subsidence due to earthquakes!  </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way we can explain these observations is by</a:t>
            </a:r>
            <a:r>
              <a:rPr lang="en-US" baseline="0" dirty="0" smtClean="0"/>
              <a:t> fault creep in central Cascadia.  In the locked scenario, the two plates are pushing together, creating uplift, which we see in Washington and California.  This build up a lot of stress which is later released in a big earthquake.  </a:t>
            </a:r>
          </a:p>
          <a:p>
            <a:endParaRPr lang="en-US" baseline="0" dirty="0" smtClean="0"/>
          </a:p>
          <a:p>
            <a:r>
              <a:rPr lang="en-US" baseline="0" dirty="0" smtClean="0"/>
              <a:t>In the case where the plates may be partially creeping the two plates are actually sliding past each other in between major earthquakes and stress doesn’t accumulate to the same extent – this means that we are less likely to see uplift in between earthquakes, and when an earthquake does happen somewhere along the margin, the slip is expected to be less since much of the slip was already accommodated between earthquakes.</a:t>
            </a:r>
          </a:p>
          <a:p>
            <a:endParaRPr lang="en-US" baseline="0" dirty="0" smtClean="0"/>
          </a:p>
          <a:p>
            <a:r>
              <a:rPr lang="en-US" baseline="0" dirty="0" smtClean="0"/>
              <a:t>So, now we have our theory, based on interdisciplinary research using GPS, tide and leveling </a:t>
            </a:r>
            <a:r>
              <a:rPr lang="en-US" baseline="0" dirty="0" err="1" smtClean="0"/>
              <a:t>guage</a:t>
            </a:r>
            <a:r>
              <a:rPr lang="en-US" baseline="0" dirty="0" smtClean="0"/>
              <a:t> and </a:t>
            </a:r>
            <a:r>
              <a:rPr lang="en-US" baseline="0" dirty="0" err="1" smtClean="0"/>
              <a:t>paleoseismic</a:t>
            </a:r>
            <a:r>
              <a:rPr lang="en-US" baseline="0" dirty="0" smtClean="0"/>
              <a:t> datasets.</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19</a:t>
            </a:fld>
            <a:endParaRPr lang="en-US"/>
          </a:p>
        </p:txBody>
      </p:sp>
    </p:spTree>
    <p:extLst>
      <p:ext uri="{BB962C8B-B14F-4D97-AF65-F5344CB8AC3E}">
        <p14:creationId xmlns:p14="http://schemas.microsoft.com/office/powerpoint/2010/main" val="2153792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so I know this crowd is not geoscience oriented, so I am going to quickly review some key concepts for this talk.  This is a map of the major tectonic plates that </a:t>
            </a:r>
            <a:r>
              <a:rPr lang="en-US" baseline="0" dirty="0" smtClean="0"/>
              <a:t>cover </a:t>
            </a:r>
            <a:r>
              <a:rPr lang="en-US" baseline="0" dirty="0" smtClean="0"/>
              <a:t>the earth.  Each color represents a major plate.  The plates rotate and translate with respect to each other all the time. The red arrows show how these plates are moving with respect to each other. They can move apart, which is what we see in Iceland and mid-oceanic ridges.  The plates can also move laterally past each other, like the San Andreas fault, or, they can collide.  When an oceanic plate collides with a continental plate, the oceanic plate “</a:t>
            </a:r>
            <a:r>
              <a:rPr lang="en-US" baseline="0" dirty="0" err="1" smtClean="0"/>
              <a:t>subducts</a:t>
            </a:r>
            <a:r>
              <a:rPr lang="en-US" baseline="0" dirty="0" smtClean="0"/>
              <a:t>” or moves underneath the continental plate.  These areas are known as </a:t>
            </a:r>
            <a:r>
              <a:rPr lang="en-US" baseline="0" dirty="0" err="1" smtClean="0"/>
              <a:t>subduction</a:t>
            </a:r>
            <a:r>
              <a:rPr lang="en-US" baseline="0" dirty="0" smtClean="0"/>
              <a:t> zones and they can produce some of the largest earthquakes in the world.  These earthquakes commonly reach magnitude 9 on the Richter scale and can produce tsunamis.  The 2011 Japan earthquake and the 2004 Sumatra Earthquake were </a:t>
            </a:r>
            <a:r>
              <a:rPr lang="en-US" baseline="0" dirty="0" smtClean="0"/>
              <a:t>examples of </a:t>
            </a:r>
            <a:r>
              <a:rPr lang="en-US" baseline="0" dirty="0" err="1" smtClean="0"/>
              <a:t>megathrust</a:t>
            </a:r>
            <a:r>
              <a:rPr lang="en-US" baseline="0" dirty="0" smtClean="0"/>
              <a:t> </a:t>
            </a:r>
            <a:r>
              <a:rPr lang="en-US" baseline="0" dirty="0" smtClean="0"/>
              <a:t>earthquakes that occurred in </a:t>
            </a:r>
            <a:r>
              <a:rPr lang="en-US" baseline="0" dirty="0" err="1" smtClean="0"/>
              <a:t>subduction</a:t>
            </a:r>
            <a:r>
              <a:rPr lang="en-US" baseline="0" dirty="0" smtClean="0"/>
              <a:t> zones.  </a:t>
            </a:r>
          </a:p>
          <a:p>
            <a:endParaRPr lang="en-US" baseline="0" dirty="0" smtClean="0"/>
          </a:p>
          <a:p>
            <a:r>
              <a:rPr lang="en-US" baseline="0" dirty="0" smtClean="0"/>
              <a:t>Today I will be talking about the Cascadia </a:t>
            </a:r>
            <a:r>
              <a:rPr lang="en-US" baseline="0" dirty="0" err="1" smtClean="0"/>
              <a:t>subduction</a:t>
            </a:r>
            <a:r>
              <a:rPr lang="en-US" baseline="0" dirty="0" smtClean="0"/>
              <a:t> zone which is found over here, in this corner of the world.  </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2</a:t>
            </a:fld>
            <a:endParaRPr lang="en-US"/>
          </a:p>
        </p:txBody>
      </p:sp>
    </p:spTree>
    <p:extLst>
      <p:ext uri="{BB962C8B-B14F-4D97-AF65-F5344CB8AC3E}">
        <p14:creationId xmlns:p14="http://schemas.microsoft.com/office/powerpoint/2010/main" val="1877622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so if central Cascadia is indeed creeping, then why is it creeping???  Here are some more parts of the elephant to explore–</a:t>
            </a:r>
          </a:p>
          <a:p>
            <a:endParaRPr lang="en-US" baseline="0" dirty="0" smtClean="0"/>
          </a:p>
          <a:p>
            <a:r>
              <a:rPr lang="en-US" baseline="0" dirty="0" smtClean="0"/>
              <a:t>Geologic mapping, seismic and gravity data all indicate  that there is this big, dense, blob of basalt, which is a volcanic rock, that makes up much of the continental crust in Cascadia .  The figure to the right Is my locking distribution for one of my mechanical models, and this white line outlines the thickest and densest part of this mass using gravity data.  The biggest chunk appears in central and northern Oregon, in the region we have this wide locking transition zone.  Seismic surveys show that it is the thickest near coastal central Oregon and even extends about 35 km offshore.  The mass thins to the north and south, and is absent in the Olympics up in this region.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59869BA-E632-8341-AF5F-40EB4E45C1C6}" type="slidenum">
              <a:rPr lang="en-US" smtClean="0"/>
              <a:t>20</a:t>
            </a:fld>
            <a:endParaRPr lang="en-US"/>
          </a:p>
        </p:txBody>
      </p:sp>
    </p:spTree>
    <p:extLst>
      <p:ext uri="{BB962C8B-B14F-4D97-AF65-F5344CB8AC3E}">
        <p14:creationId xmlns:p14="http://schemas.microsoft.com/office/powerpoint/2010/main" val="2825144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suggest that the Siletz </a:t>
            </a:r>
            <a:r>
              <a:rPr lang="en-US" baseline="0" dirty="0" err="1" smtClean="0"/>
              <a:t>terrane</a:t>
            </a:r>
            <a:r>
              <a:rPr lang="en-US" baseline="0" dirty="0" smtClean="0"/>
              <a:t> may be impermeable, and traps fluid generated by the chemical transition of the crust due to higher temperatures and pressures.  The trapped water increases the fluid pressure at the plate interface and encourages the creep. </a:t>
            </a:r>
          </a:p>
          <a:p>
            <a:endParaRPr lang="en-US" baseline="0" dirty="0" smtClean="0"/>
          </a:p>
          <a:p>
            <a:r>
              <a:rPr lang="en-US" baseline="0" dirty="0" smtClean="0"/>
              <a:t>Could it be that the Siletz </a:t>
            </a:r>
            <a:r>
              <a:rPr lang="en-US" baseline="0" dirty="0" err="1" smtClean="0"/>
              <a:t>terrane</a:t>
            </a:r>
            <a:r>
              <a:rPr lang="en-US" baseline="0" dirty="0" smtClean="0"/>
              <a:t> is our elephant, which is causing all of these other observations?</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21</a:t>
            </a:fld>
            <a:endParaRPr lang="en-US"/>
          </a:p>
        </p:txBody>
      </p:sp>
    </p:spTree>
    <p:extLst>
      <p:ext uri="{BB962C8B-B14F-4D97-AF65-F5344CB8AC3E}">
        <p14:creationId xmlns:p14="http://schemas.microsoft.com/office/powerpoint/2010/main" val="1967524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28</a:t>
            </a:fld>
            <a:endParaRPr lang="en-US"/>
          </a:p>
        </p:txBody>
      </p:sp>
    </p:spTree>
    <p:extLst>
      <p:ext uri="{BB962C8B-B14F-4D97-AF65-F5344CB8AC3E}">
        <p14:creationId xmlns:p14="http://schemas.microsoft.com/office/powerpoint/2010/main" val="2969804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fld id="{EC425790-037F-3E48-964C-9DE2F344A7C9}" type="slidenum">
              <a:rPr lang="en-US" sz="1200"/>
              <a:pPr/>
              <a:t>43</a:t>
            </a:fld>
            <a:endParaRPr lang="en-US" sz="1200"/>
          </a:p>
        </p:txBody>
      </p:sp>
      <p:sp>
        <p:nvSpPr>
          <p:cNvPr id="153602"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1741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t>Motion on the Pacific plate with respect to stable North America drives the Explorer, Juan de Fuca and Gorda plate to subduct beneath north America, creating the Cascadia Subduction Zone.  Cascadia has a megathrust recurrence of about 3 to 600 years that are able to generate tsunamis.  We know that the last megathrust earthquake occurred on January 26, 1700 because of Japanese records of a tsunami on that date.  This earthquake ruptured about 1000km with ~20 m of slip, equating to a Magniture 8.7-9.2 event.  </a:t>
            </a:r>
          </a:p>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fld id="{EC425790-037F-3E48-964C-9DE2F344A7C9}" type="slidenum">
              <a:rPr lang="en-US" sz="1200"/>
              <a:pPr/>
              <a:t>3</a:t>
            </a:fld>
            <a:endParaRPr lang="en-US" sz="1200"/>
          </a:p>
        </p:txBody>
      </p:sp>
      <p:sp>
        <p:nvSpPr>
          <p:cNvPr id="153602"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1741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dirty="0" smtClean="0"/>
              <a:t>This</a:t>
            </a:r>
            <a:r>
              <a:rPr lang="en-US" baseline="0" dirty="0" smtClean="0"/>
              <a:t> is a zoomed in view of the Cascadia </a:t>
            </a:r>
            <a:r>
              <a:rPr lang="en-US" baseline="0" dirty="0" err="1" smtClean="0"/>
              <a:t>subduction</a:t>
            </a:r>
            <a:r>
              <a:rPr lang="en-US" baseline="0" dirty="0" smtClean="0"/>
              <a:t> zone.  I’ve outlined the Explorer, Juan de Fuca and </a:t>
            </a:r>
            <a:r>
              <a:rPr lang="en-US" baseline="0" dirty="0" err="1" smtClean="0"/>
              <a:t>Gorda</a:t>
            </a:r>
            <a:r>
              <a:rPr lang="en-US" baseline="0" dirty="0" smtClean="0"/>
              <a:t> plates which are currently being </a:t>
            </a:r>
            <a:r>
              <a:rPr lang="en-US" baseline="0" dirty="0" err="1" smtClean="0"/>
              <a:t>subducted</a:t>
            </a:r>
            <a:r>
              <a:rPr lang="en-US" baseline="0" dirty="0" smtClean="0"/>
              <a:t> beneath the North America plate.  The last major earthquake occurred in 1700, and we know precisely when because of records of a tsunami in Japan!  Scientists have estimated that this quake was approximately 1000km in length and the plates slipped about 20m! Yikes!  The estimated moment magnitude for this quake was approximately 9.  </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p:spPr>
        <p:txBody>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fld id="{53457E1E-098F-3E44-A5A9-551237FBB41C}" type="slidenum">
              <a:rPr lang="en-US" sz="1200"/>
              <a:pPr/>
              <a:t>4</a:t>
            </a:fld>
            <a:endParaRPr lang="en-US" sz="1200"/>
          </a:p>
        </p:txBody>
      </p:sp>
      <p:sp>
        <p:nvSpPr>
          <p:cNvPr id="159746"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19459"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dirty="0" smtClean="0"/>
              <a:t>Let’s look a little deeper</a:t>
            </a:r>
            <a:r>
              <a:rPr lang="en-US" baseline="0" dirty="0" smtClean="0"/>
              <a:t> as to what is going on here.  This is a cross section of the Cascadia </a:t>
            </a:r>
            <a:r>
              <a:rPr lang="en-US" baseline="0" dirty="0" err="1" smtClean="0"/>
              <a:t>Subduction</a:t>
            </a:r>
            <a:r>
              <a:rPr lang="en-US" baseline="0" dirty="0" smtClean="0"/>
              <a:t> Zone.  Up here is the Olympic Peninsula, here is the Puget Sound and Seattle.  And here is an artist’s rendition of the Juan de Fuca Oceanic plate </a:t>
            </a:r>
            <a:r>
              <a:rPr lang="en-US" baseline="0" dirty="0" err="1" smtClean="0"/>
              <a:t>subducting</a:t>
            </a:r>
            <a:r>
              <a:rPr lang="en-US" baseline="0" dirty="0" smtClean="0"/>
              <a:t> beneath the North America plate.  The shallow end here is where the plates are thought to be stuck, or locked together.  Further down-dip, the plates transition from fully locked, to fully creeping, where creeping is a measurement of how much the plates are slipping between large earthquakes.  So, in the regions where the plates are stuck, lots of stress is building up, and is where the eventual </a:t>
            </a:r>
            <a:r>
              <a:rPr lang="en-US" baseline="0" dirty="0" err="1" smtClean="0"/>
              <a:t>megathrust</a:t>
            </a:r>
            <a:r>
              <a:rPr lang="en-US" baseline="0" dirty="0" smtClean="0"/>
              <a:t> earthquake is thought to occur.</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happens</a:t>
            </a:r>
            <a:r>
              <a:rPr lang="en-US" baseline="0" dirty="0" smtClean="0"/>
              <a:t> when the plates are stuck?  Well, the two plates are still moving toward each other.  In order to accommodate that motion</a:t>
            </a:r>
            <a:r>
              <a:rPr lang="en-US" baseline="0" dirty="0" smtClean="0"/>
              <a:t>, the </a:t>
            </a:r>
            <a:r>
              <a:rPr lang="en-US" baseline="0" dirty="0" smtClean="0"/>
              <a:t>two plates that are stuck together must begin to bend.  The continental crust begins to shorten and the ground near the coast begins to uplift.</a:t>
            </a:r>
          </a:p>
          <a:p>
            <a:endParaRPr lang="en-US" baseline="0" dirty="0" smtClean="0"/>
          </a:p>
          <a:p>
            <a:r>
              <a:rPr lang="en-US" baseline="0" dirty="0" smtClean="0"/>
              <a:t>When an earthquake happens, the two plates quickly slide past each other.  The continental plate suddenly expands and subsides near the coast, and uplifts offshore.  You can imagine the dire consequences of this – The plates uplifting shifts the entire water column up, generating a massive wave which will eventually propagate to shore, but the shore line has also gone down, allowing the tsunami wave, once it hits, to reach further inland and be more destructive.  As an example, Japan experience about 3feet of subsidence from the earthquake that also generated a tsunami that reached 33 </a:t>
            </a:r>
            <a:r>
              <a:rPr lang="en-US" baseline="0" dirty="0" err="1" smtClean="0"/>
              <a:t>ft</a:t>
            </a:r>
            <a:r>
              <a:rPr lang="en-US" baseline="0" dirty="0" smtClean="0"/>
              <a:t> high. Yikes.</a:t>
            </a:r>
          </a:p>
          <a:p>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5</a:t>
            </a:fld>
            <a:endParaRPr lang="en-US"/>
          </a:p>
        </p:txBody>
      </p:sp>
    </p:spTree>
    <p:extLst>
      <p:ext uri="{BB962C8B-B14F-4D97-AF65-F5344CB8AC3E}">
        <p14:creationId xmlns:p14="http://schemas.microsoft.com/office/powerpoint/2010/main" val="3982740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fld id="{EC425790-037F-3E48-964C-9DE2F344A7C9}" type="slidenum">
              <a:rPr lang="en-US" sz="1200"/>
              <a:pPr/>
              <a:t>6</a:t>
            </a:fld>
            <a:endParaRPr lang="en-US" sz="1200"/>
          </a:p>
        </p:txBody>
      </p:sp>
      <p:sp>
        <p:nvSpPr>
          <p:cNvPr id="153602"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1741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dirty="0" smtClean="0"/>
              <a:t>The punch</a:t>
            </a:r>
            <a:r>
              <a:rPr lang="en-US" baseline="0" dirty="0" smtClean="0"/>
              <a:t> line of this study is that the amount of locking changes along the Cascadia </a:t>
            </a:r>
            <a:r>
              <a:rPr lang="en-US" baseline="0" dirty="0" err="1" smtClean="0"/>
              <a:t>Subduction</a:t>
            </a:r>
            <a:r>
              <a:rPr lang="en-US" baseline="0" dirty="0" smtClean="0"/>
              <a:t> zone.  I will show you that the plates are more stuck off the coast of Washington, southern Oregon and California, and that the plates are less stuck in northern and central Oregon.  I’ve come to this conclusion by trying to tie together observations from a variety of interdisciplinary studies, and like the blind men mentioned earlier, I attempt to piece together these datasets to make a simple, consistent story that explains all of them.</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dive</a:t>
            </a:r>
            <a:r>
              <a:rPr lang="en-US" baseline="0" dirty="0" smtClean="0"/>
              <a:t> into the first data set – High precision Global Positioning Systems.  I am pretty certain that most of you have a GPS device in one form or another.  The GPS that I use for this experiment are like the one that you have in your phone, but on steroids because they use a lot more of the information emitted by the satellite to calculate a position.  A GPS satellite emits two wavelengths and some other information that help determine the distance of the satellite to a ground point (or say your phone).  It is important that two different wavelengths are emitted because it helps in calculating some distortions in the passing through the ionosphere.   In the most simplistic view of how distance is calculated, one can take the time difference between the emission of the signal and the detection at the ground point and multiply that time by the speed of light.  That will give the satellite line of site distance, and to convert it to a 3 dimensional position, one would need the calculated range from at least 4 different satellites.  There are currently 32 healthy GPS satellites in orbit, which means that any place on the earth, except maybe at the poles, can see at least 4 satellites at any given point in time.</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7</a:t>
            </a:fld>
            <a:endParaRPr lang="en-US"/>
          </a:p>
        </p:txBody>
      </p:sp>
    </p:spTree>
    <p:extLst>
      <p:ext uri="{BB962C8B-B14F-4D97-AF65-F5344CB8AC3E}">
        <p14:creationId xmlns:p14="http://schemas.microsoft.com/office/powerpoint/2010/main" val="3518346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a:t>
            </a:r>
            <a:r>
              <a:rPr lang="en-US" baseline="0" dirty="0" smtClean="0"/>
              <a:t> here on earth, we have permanently installed GPS monuments.  These guys are usually installed in bedrock, if possible, or some other sturdy structure.  You may have seen some of these monuments, here is an example of what one looks like.  Down here is a Trimble 5700 GPS and a Zephyr Geodetic antenna – a little larger than your phone.  The antenna is usually set up in this sort of configuration where a tripod is centered over the monument, and the antenna is on top of it.  In this photo there is a protective cover that helps keep snow off the antenna which detects the signals from the satellite.  The antenna is connected to the receiver, which collects that information.  </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8</a:t>
            </a:fld>
            <a:endParaRPr lang="en-US"/>
          </a:p>
        </p:txBody>
      </p:sp>
    </p:spTree>
    <p:extLst>
      <p:ext uri="{BB962C8B-B14F-4D97-AF65-F5344CB8AC3E}">
        <p14:creationId xmlns:p14="http://schemas.microsoft.com/office/powerpoint/2010/main" val="4033763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a:t>
            </a:r>
            <a:r>
              <a:rPr lang="en-US" baseline="0" dirty="0" smtClean="0"/>
              <a:t> of the continuously running GPS collect position information once per second, but uncertainties at these time intervals is pretty large.  Commonly, these once per second position estimates are processed together to produce a daily position estimate, which greatly reduces its uncertainty to a few mm.  On the right is an example of a GPS position time series for its three components – North, East and Vertical.  The blue dots mark the daily position estimate, and the vertical black lines the uncertainties.  Interestingly at this particular site there was a small earthquake nearby which caused this jump in the position time series.  But, you can imagine that, ignoring the earthquake we can actually calculate the rate at which this monument is moving by taking the slope of the time series for each component.  </a:t>
            </a:r>
          </a:p>
          <a:p>
            <a:endParaRPr lang="en-US" baseline="0" dirty="0" smtClean="0"/>
          </a:p>
          <a:p>
            <a:r>
              <a:rPr lang="en-US" baseline="0" dirty="0" smtClean="0"/>
              <a:t>Focusing on the horizontal velocities, we can estimate by eye that this site moved about 30 mm per 6 years, or 5 mm/yr.  Similarly, the east component moved about 40 or 50 mm/</a:t>
            </a:r>
            <a:r>
              <a:rPr lang="en-US" baseline="0" dirty="0" err="1" smtClean="0"/>
              <a:t>yr</a:t>
            </a:r>
            <a:r>
              <a:rPr lang="en-US" baseline="0" dirty="0" smtClean="0"/>
              <a:t> over 6 years, about 8 mm/yr.  By taking the square root of the squares of these velocities we can calculate a magnitude and we can also calculate the direction it was moving using these equations. So this gives you an idea of how a velocity is calculated. But, for you math geeks, I will briefly show you how I really did it -- </a:t>
            </a:r>
            <a:endParaRPr lang="en-US" dirty="0"/>
          </a:p>
        </p:txBody>
      </p:sp>
      <p:sp>
        <p:nvSpPr>
          <p:cNvPr id="4" name="Slide Number Placeholder 3"/>
          <p:cNvSpPr>
            <a:spLocks noGrp="1"/>
          </p:cNvSpPr>
          <p:nvPr>
            <p:ph type="sldNum" sz="quarter" idx="10"/>
          </p:nvPr>
        </p:nvSpPr>
        <p:spPr/>
        <p:txBody>
          <a:bodyPr/>
          <a:lstStyle/>
          <a:p>
            <a:fld id="{C59869BA-E632-8341-AF5F-40EB4E45C1C6}" type="slidenum">
              <a:rPr lang="en-US" smtClean="0"/>
              <a:t>9</a:t>
            </a:fld>
            <a:endParaRPr lang="en-US"/>
          </a:p>
        </p:txBody>
      </p:sp>
    </p:spTree>
    <p:extLst>
      <p:ext uri="{BB962C8B-B14F-4D97-AF65-F5344CB8AC3E}">
        <p14:creationId xmlns:p14="http://schemas.microsoft.com/office/powerpoint/2010/main" val="311815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5248"/>
            <a:ext cx="7772400" cy="978408"/>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685800" y="3352800"/>
            <a:ext cx="7772400" cy="877824"/>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28E80666-FB37-4B36-9149-507F3B0178E3}" type="datetimeFigureOut">
              <a:rPr lang="en-US" smtClean="0"/>
              <a:pPr/>
              <a:t>4/30/14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5082" y="969264"/>
            <a:ext cx="3657600" cy="1161288"/>
          </a:xfrm>
        </p:spPr>
        <p:txBody>
          <a:bodyPr anchor="b">
            <a:noAutofit/>
          </a:bodyPr>
          <a:lstStyle>
            <a:lvl1pPr algn="l">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63388" y="510988"/>
            <a:ext cx="3657600" cy="5553636"/>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799853" y="2130552"/>
            <a:ext cx="3657600" cy="3584448"/>
          </a:xfrm>
        </p:spPr>
        <p:txBody>
          <a:bodyPr vert="horz" lIns="91440" tIns="45720" rIns="91440" bIns="45720" rtlCol="0">
            <a:normAutofit/>
          </a:bodyPr>
          <a:lstStyle>
            <a:lvl1pPr marL="0" indent="0">
              <a:spcBef>
                <a:spcPts val="10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4/30/14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51376"/>
            <a:ext cx="7776882" cy="1014984"/>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1828800" y="457199"/>
            <a:ext cx="5486400" cy="3644153"/>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4/30/14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85800" y="4155141"/>
            <a:ext cx="7776882" cy="1013011"/>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8580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4/30/14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11" name="Picture Placeholder 2"/>
          <p:cNvSpPr>
            <a:spLocks noGrp="1"/>
          </p:cNvSpPr>
          <p:nvPr>
            <p:ph type="pic" idx="13"/>
          </p:nvPr>
        </p:nvSpPr>
        <p:spPr>
          <a:xfrm>
            <a:off x="68580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6" name="Picture Placeholder 2"/>
          <p:cNvSpPr>
            <a:spLocks noGrp="1"/>
          </p:cNvSpPr>
          <p:nvPr>
            <p:ph type="pic" idx="14"/>
          </p:nvPr>
        </p:nvSpPr>
        <p:spPr>
          <a:xfrm>
            <a:off x="341249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7" name="Picture Placeholder 2"/>
          <p:cNvSpPr>
            <a:spLocks noGrp="1"/>
          </p:cNvSpPr>
          <p:nvPr>
            <p:ph type="pic" idx="15"/>
          </p:nvPr>
        </p:nvSpPr>
        <p:spPr>
          <a:xfrm>
            <a:off x="341249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8" name="Picture Placeholder 2"/>
          <p:cNvSpPr>
            <a:spLocks noGrp="1"/>
          </p:cNvSpPr>
          <p:nvPr>
            <p:ph type="pic" idx="16"/>
          </p:nvPr>
        </p:nvSpPr>
        <p:spPr>
          <a:xfrm>
            <a:off x="613918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9" name="Picture Placeholder 2"/>
          <p:cNvSpPr>
            <a:spLocks noGrp="1"/>
          </p:cNvSpPr>
          <p:nvPr>
            <p:ph type="pic" idx="17"/>
          </p:nvPr>
        </p:nvSpPr>
        <p:spPr>
          <a:xfrm>
            <a:off x="613918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4/30/14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3400"/>
            <a:ext cx="1600200" cy="55927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85800" y="533400"/>
            <a:ext cx="6019800" cy="5592763"/>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4/30/14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85800" y="1869141"/>
            <a:ext cx="7770813" cy="4257022"/>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4/30/14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67200"/>
            <a:ext cx="7772400" cy="977153"/>
          </a:xfrm>
        </p:spPr>
        <p:txBody>
          <a:bodyPr anchor="b" anchorCtr="0">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685799" y="5257800"/>
            <a:ext cx="7770813" cy="874058"/>
          </a:xfrm>
        </p:spPr>
        <p:txBody>
          <a:bodyPr>
            <a:normAutofit/>
          </a:bodyPr>
          <a:lstStyle>
            <a:lvl1pPr marL="0" indent="0" algn="ctr">
              <a:spcBef>
                <a:spcPts val="300"/>
              </a:spcBef>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4/30/14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8" name="Picture Placeholder 7"/>
          <p:cNvSpPr>
            <a:spLocks noGrp="1"/>
          </p:cNvSpPr>
          <p:nvPr>
            <p:ph type="pic" sz="quarter" idx="13"/>
          </p:nvPr>
        </p:nvSpPr>
        <p:spPr>
          <a:xfrm rot="21540000">
            <a:off x="2056196" y="424650"/>
            <a:ext cx="5031609" cy="337580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a:lstStyle>
            <a:lvl1pPr>
              <a:buFont typeface="Arial" pitchFamily="34" charset="0"/>
              <a:buNone/>
              <a:defRPr/>
            </a:lvl1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0813" cy="1743075"/>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685800" y="2756647"/>
            <a:ext cx="7770813" cy="1281953"/>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4/30/14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p>
            <a:r>
              <a:rPr lang="en-US" smtClean="0"/>
              <a:t>Click to edit Master title style</a:t>
            </a:r>
            <a:endParaRPr/>
          </a:p>
        </p:txBody>
      </p:sp>
      <p:sp>
        <p:nvSpPr>
          <p:cNvPr id="3" name="Content Placeholder 2"/>
          <p:cNvSpPr>
            <a:spLocks noGrp="1"/>
          </p:cNvSpPr>
          <p:nvPr>
            <p:ph sz="half" idx="1"/>
          </p:nvPr>
        </p:nvSpPr>
        <p:spPr>
          <a:xfrm>
            <a:off x="685800" y="1760538"/>
            <a:ext cx="3611880" cy="4365625"/>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844733" y="1760538"/>
            <a:ext cx="3611880" cy="4365625"/>
          </a:xfrm>
        </p:spPr>
        <p:txBody>
          <a:bodyPr>
            <a:normAutofit/>
          </a:bodyPr>
          <a:lstStyle>
            <a:lvl1pPr>
              <a:defRPr sz="2200"/>
            </a:lvl1pPr>
            <a:lvl2pPr>
              <a:defRPr sz="2000"/>
            </a:lvl2pPr>
            <a:lvl3pPr>
              <a:defRPr sz="2000"/>
            </a:lvl3pPr>
            <a:lvl4pPr>
              <a:defRPr sz="2000"/>
            </a:lvl4pPr>
            <a:lvl5pPr>
              <a:defRPr sz="20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B01F9CA3-105E-4857-9057-6DB6197DA786}" type="datetimeFigureOut">
              <a:rPr lang="en-US" smtClean="0"/>
              <a:t>4/30/14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85800"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845526"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45526"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B01F9CA3-105E-4857-9057-6DB6197DA786}" type="datetimeFigureOut">
              <a:rPr lang="en-US" smtClean="0"/>
              <a:t>4/30/14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cxnSp>
        <p:nvCxnSpPr>
          <p:cNvPr id="11" name="Straight Connector 10"/>
          <p:cNvCxnSpPr/>
          <p:nvPr/>
        </p:nvCxnSpPr>
        <p:spPr>
          <a:xfrm>
            <a:off x="786205"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36966"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B01F9CA3-105E-4857-9057-6DB6197DA786}" type="datetimeFigureOut">
              <a:rPr lang="en-US" smtClean="0"/>
              <a:t>4/30/14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F9CA3-105E-4857-9057-6DB6197DA786}" type="datetimeFigureOut">
              <a:rPr lang="en-US" smtClean="0"/>
              <a:t>4/30/14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905" y="971550"/>
            <a:ext cx="3657600" cy="1162050"/>
          </a:xfrm>
        </p:spPr>
        <p:txBody>
          <a:bodyPr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4800600" y="457200"/>
            <a:ext cx="3657600" cy="56689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658905" y="2133601"/>
            <a:ext cx="3657600" cy="3581400"/>
          </a:xfrm>
        </p:spPr>
        <p:txBody>
          <a:bodyPr>
            <a:normAutofit/>
          </a:bodyPr>
          <a:lstStyle>
            <a:lvl1pPr marL="0" indent="0">
              <a:spcBef>
                <a:spcPts val="10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4/30/14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121023"/>
            <a:ext cx="7770813" cy="1429871"/>
          </a:xfrm>
          <a:prstGeom prst="rect">
            <a:avLst/>
          </a:prstGeom>
        </p:spPr>
        <p:txBody>
          <a:bodyPr vert="horz" lIns="91440" tIns="45720" rIns="91440" bIns="45720" rtlCol="0" anchor="ctr" anchorCtr="0">
            <a:normAutofit/>
          </a:bodyPr>
          <a:lstStyle/>
          <a:p>
            <a:r>
              <a:rPr lang="en-US" smtClean="0"/>
              <a:t>Click to edit Master title style</a:t>
            </a:r>
            <a:endParaRPr/>
          </a:p>
        </p:txBody>
      </p:sp>
      <p:sp>
        <p:nvSpPr>
          <p:cNvPr id="3" name="Text Placeholder 2"/>
          <p:cNvSpPr>
            <a:spLocks noGrp="1"/>
          </p:cNvSpPr>
          <p:nvPr>
            <p:ph type="body" idx="1"/>
          </p:nvPr>
        </p:nvSpPr>
        <p:spPr>
          <a:xfrm>
            <a:off x="685800" y="1752600"/>
            <a:ext cx="7770813"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620435" y="6356350"/>
            <a:ext cx="2133600" cy="365125"/>
          </a:xfrm>
          <a:prstGeom prst="rect">
            <a:avLst/>
          </a:prstGeom>
        </p:spPr>
        <p:txBody>
          <a:bodyPr vert="horz" lIns="91440" tIns="45720" rIns="91440" bIns="45720" rtlCol="0" anchor="ctr"/>
          <a:lstStyle>
            <a:lvl1pPr algn="r">
              <a:defRPr sz="1200">
                <a:solidFill>
                  <a:schemeClr val="tx1">
                    <a:tint val="75000"/>
                  </a:schemeClr>
                </a:solidFill>
                <a:effectLst>
                  <a:outerShdw blurRad="50800" dist="38100" dir="5400000" sx="101000" sy="101000" algn="t" rotWithShape="0">
                    <a:prstClr val="black">
                      <a:alpha val="40000"/>
                    </a:prstClr>
                  </a:outerShdw>
                </a:effectLst>
              </a:defRPr>
            </a:lvl1pPr>
          </a:lstStyle>
          <a:p>
            <a:fld id="{B01F9CA3-105E-4857-9057-6DB6197DA786}" type="datetimeFigureOut">
              <a:rPr lang="en-US" smtClean="0"/>
              <a:t>4/30/14</a:t>
            </a:fld>
            <a:endParaRPr lang="en-US"/>
          </a:p>
        </p:txBody>
      </p:sp>
      <p:sp>
        <p:nvSpPr>
          <p:cNvPr id="5" name="Footer Placeholder 4"/>
          <p:cNvSpPr>
            <a:spLocks noGrp="1"/>
          </p:cNvSpPr>
          <p:nvPr>
            <p:ph type="ftr" sz="quarter" idx="3"/>
          </p:nvPr>
        </p:nvSpPr>
        <p:spPr>
          <a:xfrm>
            <a:off x="354105" y="6356350"/>
            <a:ext cx="2895600" cy="365125"/>
          </a:xfrm>
          <a:prstGeom prst="rect">
            <a:avLst/>
          </a:prstGeom>
        </p:spPr>
        <p:txBody>
          <a:bodyPr vert="horz" lIns="91440" tIns="45720" rIns="91440" bIns="45720" rtlCol="0" anchor="ctr"/>
          <a:lstStyle>
            <a:lvl1pPr algn="l">
              <a:defRPr sz="1200">
                <a:solidFill>
                  <a:schemeClr val="tx1">
                    <a:tint val="75000"/>
                  </a:schemeClr>
                </a:solidFill>
                <a:effectLst>
                  <a:outerShdw blurRad="50800" dist="38100" dir="5400000" sx="101000" sy="101000" algn="t" rotWithShape="0">
                    <a:prstClr val="black">
                      <a:alpha val="40000"/>
                    </a:prstClr>
                  </a:outerShdw>
                </a:effectLst>
              </a:defRPr>
            </a:lvl1pPr>
          </a:lstStyle>
          <a:p>
            <a:endParaRPr lang="en-US"/>
          </a:p>
        </p:txBody>
      </p:sp>
      <p:sp>
        <p:nvSpPr>
          <p:cNvPr id="6" name="Slide Number Placeholder 5"/>
          <p:cNvSpPr>
            <a:spLocks noGrp="1"/>
          </p:cNvSpPr>
          <p:nvPr>
            <p:ph type="sldNum" sz="quarter" idx="4"/>
          </p:nvPr>
        </p:nvSpPr>
        <p:spPr>
          <a:xfrm>
            <a:off x="4229100" y="6356350"/>
            <a:ext cx="685800" cy="365125"/>
          </a:xfrm>
          <a:prstGeom prst="rect">
            <a:avLst/>
          </a:prstGeom>
        </p:spPr>
        <p:txBody>
          <a:bodyPr vert="horz" lIns="91440" tIns="45720" rIns="91440" bIns="45720" rtlCol="0" anchor="ctr"/>
          <a:lstStyle>
            <a:lvl1pPr algn="ctr">
              <a:defRPr sz="1200">
                <a:solidFill>
                  <a:schemeClr val="tx1">
                    <a:tint val="75000"/>
                  </a:schemeClr>
                </a:solidFill>
                <a:effectLst>
                  <a:outerShdw blurRad="50800" dist="38100" dir="5400000" sx="101000" sy="101000" algn="t" rotWithShape="0">
                    <a:prstClr val="black">
                      <a:alpha val="40000"/>
                    </a:prstClr>
                  </a:outerShdw>
                </a:effectLst>
              </a:defRPr>
            </a:lvl1pPr>
          </a:lstStyle>
          <a:p>
            <a:fld id="{7F5CE407-6216-4202-80E4-A30DC2F709B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5197" r:id="rId1"/>
    <p:sldLayoutId id="2147485198" r:id="rId2"/>
    <p:sldLayoutId id="2147485199" r:id="rId3"/>
    <p:sldLayoutId id="2147485200" r:id="rId4"/>
    <p:sldLayoutId id="2147485201" r:id="rId5"/>
    <p:sldLayoutId id="2147485202" r:id="rId6"/>
    <p:sldLayoutId id="2147485203" r:id="rId7"/>
    <p:sldLayoutId id="2147485204" r:id="rId8"/>
    <p:sldLayoutId id="2147485205" r:id="rId9"/>
    <p:sldLayoutId id="2147485206" r:id="rId10"/>
    <p:sldLayoutId id="2147485207" r:id="rId11"/>
    <p:sldLayoutId id="2147485208" r:id="rId12"/>
    <p:sldLayoutId id="2147485209" r:id="rId13"/>
    <p:sldLayoutId id="2147485210" r:id="rId14"/>
  </p:sldLayoutIdLst>
  <p:txStyles>
    <p:title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ts val="2000"/>
        </a:spcBef>
        <a:buFontTx/>
        <a:buBlip>
          <a:blip r:embed="rId16"/>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16"/>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16"/>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package" Target="../embeddings/Microsoft_Word_Document1.docx"/><Relationship Id="rId5" Type="http://schemas.openxmlformats.org/officeDocument/2006/relationships/image" Target="../media/image19.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hyperlink" Target="http://www.oco.noaa.gov" TargetMode="External"/><Relationship Id="rId5" Type="http://schemas.openxmlformats.org/officeDocument/2006/relationships/image" Target="../media/image11.jp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26.jpg"/><Relationship Id="rId5" Type="http://schemas.openxmlformats.org/officeDocument/2006/relationships/image" Target="../media/image27.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29.emf"/><Relationship Id="rId5"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9"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emf"/></Relationships>
</file>

<file path=ppt/slides/_rels/slide22.xml.rels><?xml version="1.0" encoding="UTF-8" standalone="yes"?>
<Relationships xmlns="http://schemas.openxmlformats.org/package/2006/relationships"><Relationship Id="rId3" Type="http://schemas.openxmlformats.org/officeDocument/2006/relationships/image" Target="../media/image4.gif"/><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hyperlink" Target="mailto:ginaschmalzle@gmail.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 Id="rId3" Type="http://schemas.openxmlformats.org/officeDocument/2006/relationships/image" Target="../media/image48.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 Id="rId3" Type="http://schemas.openxmlformats.org/officeDocument/2006/relationships/image" Target="../media/image5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3.png"/><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 Id="rId3"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39.emf"/></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5.emf"/><Relationship Id="rId7" Type="http://schemas.openxmlformats.org/officeDocument/2006/relationships/image" Target="../media/image36.emf"/><Relationship Id="rId8" Type="http://schemas.openxmlformats.org/officeDocument/2006/relationships/image" Target="../media/image37.emf"/><Relationship Id="rId9"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509"/>
            <a:ext cx="9144000" cy="1429871"/>
          </a:xfrm>
        </p:spPr>
        <p:txBody>
          <a:bodyPr>
            <a:normAutofit fontScale="90000"/>
          </a:bodyPr>
          <a:lstStyle/>
          <a:p>
            <a:r>
              <a:rPr lang="en-US" b="1" dirty="0">
                <a:solidFill>
                  <a:schemeClr val="tx2"/>
                </a:solidFill>
              </a:rPr>
              <a:t>Cascadia </a:t>
            </a:r>
            <a:r>
              <a:rPr lang="en-US" sz="4400" b="1" dirty="0" err="1">
                <a:solidFill>
                  <a:schemeClr val="tx2"/>
                </a:solidFill>
              </a:rPr>
              <a:t>Subduction</a:t>
            </a:r>
            <a:r>
              <a:rPr lang="en-US" b="1" dirty="0">
                <a:solidFill>
                  <a:schemeClr val="tx2"/>
                </a:solidFill>
              </a:rPr>
              <a:t> Zone </a:t>
            </a:r>
            <a:r>
              <a:rPr lang="en-US" b="1" dirty="0" smtClean="0">
                <a:solidFill>
                  <a:schemeClr val="tx2"/>
                </a:solidFill>
              </a:rPr>
              <a:t>Creep</a:t>
            </a:r>
            <a:br>
              <a:rPr lang="en-US" b="1" dirty="0" smtClean="0">
                <a:solidFill>
                  <a:schemeClr val="tx2"/>
                </a:solidFill>
              </a:rPr>
            </a:br>
            <a:r>
              <a:rPr lang="en-US" sz="3100" b="1" dirty="0" smtClean="0">
                <a:solidFill>
                  <a:schemeClr val="tx2"/>
                </a:solidFill>
              </a:rPr>
              <a:t>Gina Schmalzle</a:t>
            </a:r>
            <a:br>
              <a:rPr lang="en-US" sz="3100" b="1" dirty="0" smtClean="0">
                <a:solidFill>
                  <a:schemeClr val="tx2"/>
                </a:solidFill>
              </a:rPr>
            </a:br>
            <a:r>
              <a:rPr lang="en-US" sz="3100" dirty="0" smtClean="0">
                <a:solidFill>
                  <a:schemeClr val="tx2"/>
                </a:solidFill>
              </a:rPr>
              <a:t>Rob McCaffrey and Ken </a:t>
            </a:r>
            <a:r>
              <a:rPr lang="en-US" sz="3100" dirty="0" err="1" smtClean="0">
                <a:solidFill>
                  <a:schemeClr val="tx2"/>
                </a:solidFill>
              </a:rPr>
              <a:t>Creager</a:t>
            </a:r>
            <a:r>
              <a:rPr lang="en-US" dirty="0">
                <a:solidFill>
                  <a:schemeClr val="tx2"/>
                </a:solidFill>
              </a:rPr>
              <a:t/>
            </a:r>
            <a:br>
              <a:rPr lang="en-US" dirty="0">
                <a:solidFill>
                  <a:schemeClr val="tx2"/>
                </a:solidFill>
              </a:rPr>
            </a:br>
            <a:endParaRPr lang="en-US" dirty="0"/>
          </a:p>
        </p:txBody>
      </p:sp>
      <p:pic>
        <p:nvPicPr>
          <p:cNvPr id="4" name="Picture 3" descr="elephant.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263" y="1775489"/>
            <a:ext cx="6245475" cy="4588689"/>
          </a:xfrm>
          <a:prstGeom prst="rect">
            <a:avLst/>
          </a:prstGeom>
        </p:spPr>
      </p:pic>
      <p:sp>
        <p:nvSpPr>
          <p:cNvPr id="5" name="TextBox 4"/>
          <p:cNvSpPr txBox="1"/>
          <p:nvPr/>
        </p:nvSpPr>
        <p:spPr>
          <a:xfrm>
            <a:off x="617254" y="6450553"/>
            <a:ext cx="8322269" cy="307777"/>
          </a:xfrm>
          <a:prstGeom prst="rect">
            <a:avLst/>
          </a:prstGeom>
          <a:noFill/>
        </p:spPr>
        <p:txBody>
          <a:bodyPr wrap="square" rtlCol="0">
            <a:spAutoFit/>
          </a:bodyPr>
          <a:lstStyle/>
          <a:p>
            <a:r>
              <a:rPr lang="en-US" sz="1400" dirty="0"/>
              <a:t>G. Renee </a:t>
            </a:r>
            <a:r>
              <a:rPr lang="en-US" sz="1400" dirty="0" err="1"/>
              <a:t>Guzlas</a:t>
            </a:r>
            <a:r>
              <a:rPr lang="en-US" sz="1400" dirty="0"/>
              <a:t>, </a:t>
            </a:r>
            <a:r>
              <a:rPr lang="en-US" sz="1400" dirty="0" smtClean="0"/>
              <a:t>artist, source: </a:t>
            </a:r>
            <a:r>
              <a:rPr lang="en-US" sz="1400" dirty="0"/>
              <a:t>http://</a:t>
            </a:r>
            <a:r>
              <a:rPr lang="en-US" sz="1400" dirty="0" err="1"/>
              <a:t>www.nature.com</a:t>
            </a:r>
            <a:r>
              <a:rPr lang="en-US" sz="1400" dirty="0"/>
              <a:t>/</a:t>
            </a:r>
            <a:r>
              <a:rPr lang="en-US" sz="1400" dirty="0" err="1"/>
              <a:t>ki</a:t>
            </a:r>
            <a:r>
              <a:rPr lang="en-US" sz="1400" dirty="0"/>
              <a:t>/journal/v62/n5/</a:t>
            </a:r>
            <a:r>
              <a:rPr lang="en-US" sz="1400" dirty="0" err="1"/>
              <a:t>fig_tab</a:t>
            </a:r>
            <a:r>
              <a:rPr lang="en-US" sz="1400" dirty="0"/>
              <a:t>/4493262f1.html</a:t>
            </a:r>
          </a:p>
        </p:txBody>
      </p:sp>
      <p:pic>
        <p:nvPicPr>
          <p:cNvPr id="6" name="Picture 5"/>
          <p:cNvPicPr>
            <a:picLocks noChangeAspect="1"/>
          </p:cNvPicPr>
          <p:nvPr/>
        </p:nvPicPr>
        <p:blipFill>
          <a:blip r:embed="rId4"/>
          <a:stretch>
            <a:fillRect/>
          </a:stretch>
        </p:blipFill>
        <p:spPr>
          <a:xfrm>
            <a:off x="209912" y="5262546"/>
            <a:ext cx="1101632" cy="1101632"/>
          </a:xfrm>
          <a:prstGeom prst="rect">
            <a:avLst/>
          </a:prstGeom>
        </p:spPr>
      </p:pic>
      <p:pic>
        <p:nvPicPr>
          <p:cNvPr id="7" name="Picture 6"/>
          <p:cNvPicPr>
            <a:picLocks noChangeAspect="1"/>
          </p:cNvPicPr>
          <p:nvPr/>
        </p:nvPicPr>
        <p:blipFill>
          <a:blip r:embed="rId5"/>
          <a:stretch>
            <a:fillRect/>
          </a:stretch>
        </p:blipFill>
        <p:spPr>
          <a:xfrm>
            <a:off x="118788" y="4648600"/>
            <a:ext cx="1283880" cy="529739"/>
          </a:xfrm>
          <a:prstGeom prst="rect">
            <a:avLst/>
          </a:prstGeom>
        </p:spPr>
      </p:pic>
    </p:spTree>
    <p:extLst>
      <p:ext uri="{BB962C8B-B14F-4D97-AF65-F5344CB8AC3E}">
        <p14:creationId xmlns:p14="http://schemas.microsoft.com/office/powerpoint/2010/main" val="33159274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For you math nerds…</a:t>
            </a:r>
            <a:endParaRPr lang="en-US" dirty="0"/>
          </a:p>
        </p:txBody>
      </p:sp>
      <p:sp>
        <p:nvSpPr>
          <p:cNvPr id="8" name="TextBox 7"/>
          <p:cNvSpPr txBox="1"/>
          <p:nvPr/>
        </p:nvSpPr>
        <p:spPr>
          <a:xfrm>
            <a:off x="169692" y="1550894"/>
            <a:ext cx="8890082" cy="646331"/>
          </a:xfrm>
          <a:prstGeom prst="rect">
            <a:avLst/>
          </a:prstGeom>
          <a:noFill/>
        </p:spPr>
        <p:txBody>
          <a:bodyPr wrap="square" rtlCol="0">
            <a:spAutoFit/>
          </a:bodyPr>
          <a:lstStyle/>
          <a:p>
            <a:r>
              <a:rPr lang="en-US" dirty="0" smtClean="0"/>
              <a:t>Velocities are calculated by </a:t>
            </a:r>
            <a:r>
              <a:rPr lang="en-US" dirty="0"/>
              <a:t>fitting the time series (least-squares) with the linear equation</a:t>
            </a:r>
            <a:r>
              <a:rPr lang="en-US" dirty="0" smtClean="0"/>
              <a:t>:</a:t>
            </a:r>
          </a:p>
          <a:p>
            <a:endParaRPr lang="en-US" dirty="0"/>
          </a:p>
        </p:txBody>
      </p:sp>
      <p:graphicFrame>
        <p:nvGraphicFramePr>
          <p:cNvPr id="24" name="Object 23"/>
          <p:cNvGraphicFramePr>
            <a:graphicFrameLocks noChangeAspect="1"/>
          </p:cNvGraphicFramePr>
          <p:nvPr>
            <p:extLst>
              <p:ext uri="{D42A27DB-BD31-4B8C-83A1-F6EECF244321}">
                <p14:modId xmlns:p14="http://schemas.microsoft.com/office/powerpoint/2010/main" val="3029501591"/>
              </p:ext>
            </p:extLst>
          </p:nvPr>
        </p:nvGraphicFramePr>
        <p:xfrm>
          <a:off x="-193255" y="2298887"/>
          <a:ext cx="9572228" cy="715872"/>
        </p:xfrm>
        <a:graphic>
          <a:graphicData uri="http://schemas.openxmlformats.org/presentationml/2006/ole">
            <mc:AlternateContent xmlns:mc="http://schemas.openxmlformats.org/markup-compatibility/2006">
              <mc:Choice xmlns:v="urn:schemas-microsoft-com:vml" Requires="v">
                <p:oleObj spid="_x0000_s2134" name="Document" r:id="rId4" imgW="5943600" imgH="444500" progId="Word.Document.12">
                  <p:embed/>
                </p:oleObj>
              </mc:Choice>
              <mc:Fallback>
                <p:oleObj name="Document" r:id="rId4" imgW="5943600" imgH="444500" progId="Word.Document.12">
                  <p:embed/>
                  <p:pic>
                    <p:nvPicPr>
                      <p:cNvPr id="0" name=""/>
                      <p:cNvPicPr/>
                      <p:nvPr/>
                    </p:nvPicPr>
                    <p:blipFill>
                      <a:blip r:embed="rId5"/>
                      <a:stretch>
                        <a:fillRect/>
                      </a:stretch>
                    </p:blipFill>
                    <p:spPr>
                      <a:xfrm>
                        <a:off x="-193255" y="2298887"/>
                        <a:ext cx="9572228" cy="715872"/>
                      </a:xfrm>
                      <a:prstGeom prst="rect">
                        <a:avLst/>
                      </a:prstGeom>
                    </p:spPr>
                  </p:pic>
                </p:oleObj>
              </mc:Fallback>
            </mc:AlternateContent>
          </a:graphicData>
        </a:graphic>
      </p:graphicFrame>
      <p:sp>
        <p:nvSpPr>
          <p:cNvPr id="26" name="TextBox 25"/>
          <p:cNvSpPr txBox="1"/>
          <p:nvPr/>
        </p:nvSpPr>
        <p:spPr>
          <a:xfrm>
            <a:off x="505094" y="3275678"/>
            <a:ext cx="6949468" cy="2308324"/>
          </a:xfrm>
          <a:prstGeom prst="rect">
            <a:avLst/>
          </a:prstGeom>
          <a:noFill/>
        </p:spPr>
        <p:txBody>
          <a:bodyPr wrap="none" rtlCol="0">
            <a:spAutoFit/>
          </a:bodyPr>
          <a:lstStyle/>
          <a:p>
            <a:r>
              <a:rPr lang="en-US" i="1" dirty="0"/>
              <a:t>p</a:t>
            </a:r>
            <a:r>
              <a:rPr lang="en-US" i="1" dirty="0" smtClean="0"/>
              <a:t> = position</a:t>
            </a:r>
          </a:p>
          <a:p>
            <a:r>
              <a:rPr lang="en-US" i="1" dirty="0" err="1" smtClean="0"/>
              <a:t>p</a:t>
            </a:r>
            <a:r>
              <a:rPr lang="en-US" i="1" baseline="-25000" dirty="0" err="1" smtClean="0"/>
              <a:t>o</a:t>
            </a:r>
            <a:r>
              <a:rPr lang="en-US" i="1" dirty="0" smtClean="0"/>
              <a:t> = initial position</a:t>
            </a:r>
          </a:p>
          <a:p>
            <a:r>
              <a:rPr lang="en-US" i="1" dirty="0" smtClean="0"/>
              <a:t>v = velocity</a:t>
            </a:r>
          </a:p>
          <a:p>
            <a:r>
              <a:rPr lang="en-US" i="1" dirty="0" smtClean="0"/>
              <a:t>t = time</a:t>
            </a:r>
          </a:p>
          <a:p>
            <a:r>
              <a:rPr lang="en-US" i="1" dirty="0" smtClean="0"/>
              <a:t>H = Heaviside function (step function) for earthquakes or equipment changes</a:t>
            </a:r>
          </a:p>
          <a:p>
            <a:r>
              <a:rPr lang="en-US" i="1" dirty="0" smtClean="0"/>
              <a:t>A = amplitude of offset</a:t>
            </a:r>
          </a:p>
          <a:p>
            <a:r>
              <a:rPr lang="en-US" i="1" dirty="0" smtClean="0"/>
              <a:t>U</a:t>
            </a:r>
            <a:r>
              <a:rPr lang="en-US" i="1" baseline="-25000" dirty="0" smtClean="0"/>
              <a:t>1-4</a:t>
            </a:r>
            <a:r>
              <a:rPr lang="en-US" i="1" dirty="0" smtClean="0"/>
              <a:t> = constants for seasonal variations</a:t>
            </a:r>
          </a:p>
          <a:p>
            <a:r>
              <a:rPr lang="en-US" i="1" dirty="0" smtClean="0"/>
              <a:t> </a:t>
            </a:r>
            <a:endParaRPr lang="en-US" i="1" dirty="0"/>
          </a:p>
        </p:txBody>
      </p:sp>
    </p:spTree>
    <p:extLst>
      <p:ext uri="{BB962C8B-B14F-4D97-AF65-F5344CB8AC3E}">
        <p14:creationId xmlns:p14="http://schemas.microsoft.com/office/powerpoint/2010/main" val="85654495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Leg:  Tide Gauge and Leveling Uplift Rates</a:t>
            </a:r>
            <a:endParaRPr lang="en-US" dirty="0"/>
          </a:p>
        </p:txBody>
      </p:sp>
      <p:pic>
        <p:nvPicPr>
          <p:cNvPr id="4" name="Picture 3" descr="TideGau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03" y="1482930"/>
            <a:ext cx="2084237" cy="2874810"/>
          </a:xfrm>
          <a:prstGeom prst="rect">
            <a:avLst/>
          </a:prstGeom>
        </p:spPr>
      </p:pic>
      <p:sp>
        <p:nvSpPr>
          <p:cNvPr id="5" name="Rectangle 4"/>
          <p:cNvSpPr/>
          <p:nvPr/>
        </p:nvSpPr>
        <p:spPr>
          <a:xfrm>
            <a:off x="56947" y="4709652"/>
            <a:ext cx="2021154" cy="2585323"/>
          </a:xfrm>
          <a:prstGeom prst="rect">
            <a:avLst/>
          </a:prstGeom>
        </p:spPr>
        <p:txBody>
          <a:bodyPr wrap="square">
            <a:spAutoFit/>
          </a:bodyPr>
          <a:lstStyle/>
          <a:p>
            <a:r>
              <a:rPr lang="en-US" dirty="0" smtClean="0">
                <a:hlinkClick r:id="rId4"/>
              </a:rPr>
              <a:t>www.oco.noaa.gov</a:t>
            </a:r>
            <a:endParaRPr lang="en-US" dirty="0" smtClean="0"/>
          </a:p>
          <a:p>
            <a:endParaRPr lang="en-US" dirty="0"/>
          </a:p>
          <a:p>
            <a:r>
              <a:rPr lang="en-US" dirty="0" smtClean="0"/>
              <a:t>Uplift rates from</a:t>
            </a:r>
          </a:p>
          <a:p>
            <a:r>
              <a:rPr lang="en-US" dirty="0" err="1" smtClean="0"/>
              <a:t>Burgette</a:t>
            </a:r>
            <a:r>
              <a:rPr lang="en-US" dirty="0" smtClean="0"/>
              <a:t> et al [2009], observations from 1925-2006</a:t>
            </a:r>
          </a:p>
          <a:p>
            <a:endParaRPr lang="en-US" dirty="0"/>
          </a:p>
          <a:p>
            <a:r>
              <a:rPr lang="en-US" dirty="0" smtClean="0"/>
              <a:t> </a:t>
            </a:r>
            <a:endParaRPr lang="en-US" dirty="0"/>
          </a:p>
        </p:txBody>
      </p:sp>
      <p:pic>
        <p:nvPicPr>
          <p:cNvPr id="6" name="Picture 5" descr="hyndman_wang.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9132" y="1616148"/>
            <a:ext cx="4619050" cy="4684105"/>
          </a:xfrm>
          <a:prstGeom prst="rect">
            <a:avLst/>
          </a:prstGeom>
        </p:spPr>
      </p:pic>
      <p:pic>
        <p:nvPicPr>
          <p:cNvPr id="7" name="Picture 6"/>
          <p:cNvPicPr>
            <a:picLocks noChangeAspect="1"/>
          </p:cNvPicPr>
          <p:nvPr/>
        </p:nvPicPr>
        <p:blipFill>
          <a:blip r:embed="rId6"/>
          <a:stretch>
            <a:fillRect/>
          </a:stretch>
        </p:blipFill>
        <p:spPr>
          <a:xfrm>
            <a:off x="2032759" y="3623763"/>
            <a:ext cx="2088677" cy="3148760"/>
          </a:xfrm>
          <a:prstGeom prst="rect">
            <a:avLst/>
          </a:prstGeom>
        </p:spPr>
      </p:pic>
    </p:spTree>
    <p:extLst>
      <p:ext uri="{BB962C8B-B14F-4D97-AF65-F5344CB8AC3E}">
        <p14:creationId xmlns:p14="http://schemas.microsoft.com/office/powerpoint/2010/main" val="330023292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Inter-</a:t>
            </a:r>
            <a:r>
              <a:rPr lang="en-US" dirty="0" err="1" smtClean="0"/>
              <a:t>Megathrust</a:t>
            </a:r>
            <a:r>
              <a:rPr lang="en-US" dirty="0" smtClean="0"/>
              <a:t> Earthquake Velocities	</a:t>
            </a:r>
            <a:endParaRPr lang="en-US" dirty="0"/>
          </a:p>
        </p:txBody>
      </p:sp>
      <p:sp>
        <p:nvSpPr>
          <p:cNvPr id="5" name="Content Placeholder 2"/>
          <p:cNvSpPr>
            <a:spLocks noGrp="1"/>
          </p:cNvSpPr>
          <p:nvPr>
            <p:ph idx="1"/>
          </p:nvPr>
        </p:nvSpPr>
        <p:spPr>
          <a:xfrm>
            <a:off x="3068196" y="1639765"/>
            <a:ext cx="3156809" cy="4668426"/>
          </a:xfrm>
        </p:spPr>
        <p:txBody>
          <a:bodyPr>
            <a:normAutofit fontScale="92500" lnSpcReduction="10000"/>
          </a:bodyPr>
          <a:lstStyle/>
          <a:p>
            <a:r>
              <a:rPr lang="en-US" dirty="0" smtClean="0"/>
              <a:t>PANGA and </a:t>
            </a:r>
            <a:r>
              <a:rPr lang="en-US" dirty="0"/>
              <a:t>PBO GPS </a:t>
            </a:r>
            <a:r>
              <a:rPr lang="en-US" dirty="0" smtClean="0"/>
              <a:t>3 component time </a:t>
            </a:r>
            <a:r>
              <a:rPr lang="en-US" dirty="0"/>
              <a:t>series from </a:t>
            </a:r>
            <a:r>
              <a:rPr lang="en-US" dirty="0" smtClean="0"/>
              <a:t>1997- 2013 used to derive velocities</a:t>
            </a:r>
          </a:p>
          <a:p>
            <a:r>
              <a:rPr lang="en-US" dirty="0" smtClean="0"/>
              <a:t>Earthquakes and equipment changes removed</a:t>
            </a:r>
          </a:p>
          <a:p>
            <a:r>
              <a:rPr lang="en-US" dirty="0" smtClean="0"/>
              <a:t>Tide </a:t>
            </a:r>
            <a:r>
              <a:rPr lang="en-US" dirty="0"/>
              <a:t>and Leveling uplift rates from </a:t>
            </a:r>
            <a:r>
              <a:rPr lang="en-US" i="1" dirty="0" err="1"/>
              <a:t>Burgette</a:t>
            </a:r>
            <a:r>
              <a:rPr lang="en-US" i="1" dirty="0"/>
              <a:t> et. al. </a:t>
            </a:r>
            <a:r>
              <a:rPr lang="en-US" dirty="0"/>
              <a:t>[2009] </a:t>
            </a:r>
          </a:p>
          <a:p>
            <a:r>
              <a:rPr lang="en-US" dirty="0"/>
              <a:t>Reduced coastal </a:t>
            </a:r>
            <a:r>
              <a:rPr lang="en-US" dirty="0" err="1"/>
              <a:t>interseismic</a:t>
            </a:r>
            <a:r>
              <a:rPr lang="en-US" dirty="0"/>
              <a:t> uplift from ~43-46°N</a:t>
            </a:r>
          </a:p>
          <a:p>
            <a:endParaRPr lang="en-US" dirty="0" smtClean="0"/>
          </a:p>
          <a:p>
            <a:endParaRPr lang="en-US" dirty="0"/>
          </a:p>
        </p:txBody>
      </p:sp>
      <p:pic>
        <p:nvPicPr>
          <p:cNvPr id="4" name="Picture 3" descr="decade_scale_hvel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9" y="1385042"/>
            <a:ext cx="2954796" cy="4881838"/>
          </a:xfrm>
          <a:prstGeom prst="rect">
            <a:avLst/>
          </a:prstGeom>
        </p:spPr>
      </p:pic>
      <p:pic>
        <p:nvPicPr>
          <p:cNvPr id="6" name="Picture 5" descr="uplift_rat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005" y="1291869"/>
            <a:ext cx="2895940" cy="5152516"/>
          </a:xfrm>
          <a:prstGeom prst="rect">
            <a:avLst/>
          </a:prstGeom>
        </p:spPr>
      </p:pic>
      <p:sp>
        <p:nvSpPr>
          <p:cNvPr id="3" name="Oval 2"/>
          <p:cNvSpPr/>
          <p:nvPr/>
        </p:nvSpPr>
        <p:spPr>
          <a:xfrm>
            <a:off x="476230" y="3189098"/>
            <a:ext cx="779290" cy="418478"/>
          </a:xfrm>
          <a:prstGeom prst="ellipse">
            <a:avLst/>
          </a:prstGeom>
          <a:noFill/>
          <a:ln w="50800">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2755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Mechanical Block Models</a:t>
            </a:r>
            <a:endParaRPr lang="en-US" dirty="0"/>
          </a:p>
        </p:txBody>
      </p:sp>
      <p:sp>
        <p:nvSpPr>
          <p:cNvPr id="5" name="Content Placeholder 2"/>
          <p:cNvSpPr>
            <a:spLocks noGrp="1"/>
          </p:cNvSpPr>
          <p:nvPr>
            <p:ph idx="1"/>
          </p:nvPr>
        </p:nvSpPr>
        <p:spPr>
          <a:xfrm>
            <a:off x="3940641" y="1474703"/>
            <a:ext cx="4831484" cy="5225014"/>
          </a:xfrm>
        </p:spPr>
        <p:txBody>
          <a:bodyPr>
            <a:normAutofit fontScale="77500" lnSpcReduction="20000"/>
          </a:bodyPr>
          <a:lstStyle/>
          <a:p>
            <a:r>
              <a:rPr lang="en-US" dirty="0" smtClean="0"/>
              <a:t>Mechanical models simulate how we think the earth works.   Model contains parameters (fault rate, locking…).</a:t>
            </a:r>
          </a:p>
          <a:p>
            <a:r>
              <a:rPr lang="en-US" dirty="0"/>
              <a:t>TDEFNODE, </a:t>
            </a:r>
            <a:r>
              <a:rPr lang="en-US" dirty="0" smtClean="0"/>
              <a:t>block modeling software – </a:t>
            </a:r>
            <a:r>
              <a:rPr lang="en-US" dirty="0"/>
              <a:t>Written in </a:t>
            </a:r>
            <a:r>
              <a:rPr lang="en-US" b="1" dirty="0"/>
              <a:t>Fortran</a:t>
            </a:r>
            <a:r>
              <a:rPr lang="en-US" b="1" dirty="0" smtClean="0"/>
              <a:t>!</a:t>
            </a:r>
            <a:endParaRPr lang="en-US" dirty="0" smtClean="0"/>
          </a:p>
          <a:p>
            <a:r>
              <a:rPr lang="en-US" dirty="0" smtClean="0"/>
              <a:t>Block models divide the region into tectonic blocks</a:t>
            </a:r>
          </a:p>
          <a:p>
            <a:r>
              <a:rPr lang="en-US" dirty="0"/>
              <a:t>Fault defined by nodes; geometry based on </a:t>
            </a:r>
            <a:r>
              <a:rPr lang="en-US" i="1" dirty="0" err="1"/>
              <a:t>McCrory</a:t>
            </a:r>
            <a:r>
              <a:rPr lang="en-US" i="1" dirty="0"/>
              <a:t> et al.</a:t>
            </a:r>
            <a:r>
              <a:rPr lang="en-US" dirty="0"/>
              <a:t> [2004</a:t>
            </a:r>
            <a:r>
              <a:rPr lang="en-US" dirty="0" smtClean="0"/>
              <a:t>]</a:t>
            </a:r>
          </a:p>
          <a:p>
            <a:r>
              <a:rPr lang="en-US" dirty="0"/>
              <a:t>Free Parameters: block rotations, deformation due to fault motion, fault locking </a:t>
            </a:r>
            <a:endParaRPr lang="en-US" dirty="0" smtClean="0"/>
          </a:p>
          <a:p>
            <a:r>
              <a:rPr lang="en-US" dirty="0" smtClean="0"/>
              <a:t>Velocity data applied to model, low misfit model parameters are solved</a:t>
            </a:r>
          </a:p>
          <a:p>
            <a:r>
              <a:rPr lang="en-US" b="1" dirty="0" smtClean="0"/>
              <a:t>Problem: </a:t>
            </a:r>
            <a:r>
              <a:rPr lang="en-US" dirty="0" smtClean="0"/>
              <a:t>Locking non-unique – limited observations offshore</a:t>
            </a:r>
          </a:p>
        </p:txBody>
      </p:sp>
      <p:pic>
        <p:nvPicPr>
          <p:cNvPr id="4" name="Picture 3" descr="model_set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68" y="1444532"/>
            <a:ext cx="3255935" cy="5152516"/>
          </a:xfrm>
          <a:prstGeom prst="rect">
            <a:avLst/>
          </a:prstGeom>
        </p:spPr>
      </p:pic>
    </p:spTree>
    <p:extLst>
      <p:ext uri="{BB962C8B-B14F-4D97-AF65-F5344CB8AC3E}">
        <p14:creationId xmlns:p14="http://schemas.microsoft.com/office/powerpoint/2010/main" val="2349633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Mechanical Block Models</a:t>
            </a:r>
            <a:endParaRPr lang="en-US" dirty="0"/>
          </a:p>
        </p:txBody>
      </p:sp>
      <p:sp>
        <p:nvSpPr>
          <p:cNvPr id="5" name="Content Placeholder 2"/>
          <p:cNvSpPr>
            <a:spLocks noGrp="1"/>
          </p:cNvSpPr>
          <p:nvPr>
            <p:ph idx="1"/>
          </p:nvPr>
        </p:nvSpPr>
        <p:spPr>
          <a:xfrm>
            <a:off x="3752497" y="1703571"/>
            <a:ext cx="4625682" cy="4668426"/>
          </a:xfrm>
        </p:spPr>
        <p:txBody>
          <a:bodyPr>
            <a:normAutofit lnSpcReduction="10000"/>
          </a:bodyPr>
          <a:lstStyle/>
          <a:p>
            <a:r>
              <a:rPr lang="en-US" dirty="0" smtClean="0"/>
              <a:t>Locking described in 2 ways:</a:t>
            </a:r>
          </a:p>
          <a:p>
            <a:pPr marL="457200" indent="-457200">
              <a:buAutoNum type="arabicPeriod"/>
            </a:pPr>
            <a:r>
              <a:rPr lang="en-US" b="1" dirty="0" smtClean="0"/>
              <a:t>Gaussian model </a:t>
            </a:r>
            <a:r>
              <a:rPr lang="en-US" dirty="0" smtClean="0"/>
              <a:t>–Gaussian locking distribution.  Mean depth, width and amplitude are solved (e.g., </a:t>
            </a:r>
            <a:r>
              <a:rPr lang="en-US" i="1" dirty="0" smtClean="0"/>
              <a:t>McCaffrey et al</a:t>
            </a:r>
            <a:r>
              <a:rPr lang="en-US" dirty="0"/>
              <a:t>.</a:t>
            </a:r>
            <a:r>
              <a:rPr lang="en-US" dirty="0" smtClean="0"/>
              <a:t> [2013])</a:t>
            </a:r>
          </a:p>
          <a:p>
            <a:pPr marL="457200" indent="-457200">
              <a:buAutoNum type="arabicPeriod"/>
            </a:pPr>
            <a:r>
              <a:rPr lang="en-US" b="1" dirty="0" smtClean="0"/>
              <a:t>Gamma Model </a:t>
            </a:r>
            <a:r>
              <a:rPr lang="en-US" dirty="0" smtClean="0"/>
              <a:t>– Fully locked near trench, transitioning by a function gamma to fully slipping down-dip (e.g., </a:t>
            </a:r>
            <a:r>
              <a:rPr lang="en-US" i="1" dirty="0" smtClean="0"/>
              <a:t>Wang et al.</a:t>
            </a:r>
            <a:r>
              <a:rPr lang="en-US" dirty="0" smtClean="0"/>
              <a:t> [2003]).  Upper and lower depths of the transition zone and gamma are solved   </a:t>
            </a:r>
          </a:p>
        </p:txBody>
      </p:sp>
      <p:pic>
        <p:nvPicPr>
          <p:cNvPr id="4" name="Picture 3" descr="model_set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68" y="1444532"/>
            <a:ext cx="3255935" cy="5152516"/>
          </a:xfrm>
          <a:prstGeom prst="rect">
            <a:avLst/>
          </a:prstGeom>
        </p:spPr>
      </p:pic>
    </p:spTree>
    <p:extLst>
      <p:ext uri="{BB962C8B-B14F-4D97-AF65-F5344CB8AC3E}">
        <p14:creationId xmlns:p14="http://schemas.microsoft.com/office/powerpoint/2010/main" val="422864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Locking Fraction</a:t>
            </a:r>
            <a:endParaRPr lang="en-US" dirty="0"/>
          </a:p>
        </p:txBody>
      </p:sp>
      <p:sp>
        <p:nvSpPr>
          <p:cNvPr id="5" name="Content Placeholder 2"/>
          <p:cNvSpPr>
            <a:spLocks noGrp="1"/>
          </p:cNvSpPr>
          <p:nvPr>
            <p:ph idx="1"/>
          </p:nvPr>
        </p:nvSpPr>
        <p:spPr>
          <a:xfrm>
            <a:off x="5602915" y="1862331"/>
            <a:ext cx="3198701" cy="4668426"/>
          </a:xfrm>
        </p:spPr>
        <p:txBody>
          <a:bodyPr>
            <a:normAutofit/>
          </a:bodyPr>
          <a:lstStyle/>
          <a:p>
            <a:r>
              <a:rPr lang="en-US" dirty="0"/>
              <a:t>Residuals nearly identical: reduced </a:t>
            </a:r>
            <a:r>
              <a:rPr lang="en-US" dirty="0">
                <a:latin typeface="Symbol" charset="2"/>
                <a:cs typeface="Symbol" charset="2"/>
              </a:rPr>
              <a:t>c</a:t>
            </a:r>
            <a:r>
              <a:rPr lang="en-US" baseline="30000" dirty="0"/>
              <a:t>2</a:t>
            </a:r>
            <a:r>
              <a:rPr lang="en-US" dirty="0"/>
              <a:t> = 1.6 for </a:t>
            </a:r>
            <a:r>
              <a:rPr lang="en-US" dirty="0" smtClean="0"/>
              <a:t>each</a:t>
            </a:r>
          </a:p>
          <a:p>
            <a:r>
              <a:rPr lang="en-US" dirty="0" smtClean="0"/>
              <a:t>Locking distribution offshore dependent on model assumptions</a:t>
            </a:r>
          </a:p>
          <a:p>
            <a:r>
              <a:rPr lang="en-US" dirty="0" smtClean="0"/>
              <a:t>Near the coast similar locking emerges</a:t>
            </a:r>
          </a:p>
          <a:p>
            <a:r>
              <a:rPr lang="en-US" dirty="0" smtClean="0"/>
              <a:t>Wide transition zone between ~43-46°N</a:t>
            </a:r>
            <a:endParaRPr lang="en-US" dirty="0"/>
          </a:p>
        </p:txBody>
      </p:sp>
      <p:grpSp>
        <p:nvGrpSpPr>
          <p:cNvPr id="8" name="Group 7"/>
          <p:cNvGrpSpPr/>
          <p:nvPr/>
        </p:nvGrpSpPr>
        <p:grpSpPr>
          <a:xfrm>
            <a:off x="125004" y="1385834"/>
            <a:ext cx="5468455" cy="5196689"/>
            <a:chOff x="305295" y="1772252"/>
            <a:chExt cx="4971323" cy="4724263"/>
          </a:xfrm>
        </p:grpSpPr>
        <p:pic>
          <p:nvPicPr>
            <p:cNvPr id="4" name="Picture 3" descr="lock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295" y="1812410"/>
              <a:ext cx="4971323" cy="4684105"/>
            </a:xfrm>
            <a:prstGeom prst="rect">
              <a:avLst/>
            </a:prstGeom>
          </p:spPr>
        </p:pic>
        <p:sp>
          <p:nvSpPr>
            <p:cNvPr id="3" name="TextBox 2"/>
            <p:cNvSpPr txBox="1"/>
            <p:nvPr/>
          </p:nvSpPr>
          <p:spPr>
            <a:xfrm>
              <a:off x="488890" y="1772252"/>
              <a:ext cx="1967205" cy="369333"/>
            </a:xfrm>
            <a:prstGeom prst="rect">
              <a:avLst/>
            </a:prstGeom>
            <a:noFill/>
          </p:spPr>
          <p:txBody>
            <a:bodyPr wrap="none" rtlCol="0">
              <a:spAutoFit/>
            </a:bodyPr>
            <a:lstStyle/>
            <a:p>
              <a:r>
                <a:rPr lang="en-US" dirty="0" smtClean="0">
                  <a:solidFill>
                    <a:schemeClr val="bg1"/>
                  </a:solidFill>
                </a:rPr>
                <a:t>Gaussian Locking</a:t>
              </a:r>
              <a:endParaRPr lang="en-US" dirty="0">
                <a:solidFill>
                  <a:schemeClr val="bg1"/>
                </a:solidFill>
              </a:endParaRPr>
            </a:p>
          </p:txBody>
        </p:sp>
        <p:sp>
          <p:nvSpPr>
            <p:cNvPr id="6" name="TextBox 5"/>
            <p:cNvSpPr txBox="1"/>
            <p:nvPr/>
          </p:nvSpPr>
          <p:spPr>
            <a:xfrm>
              <a:off x="3107757" y="1777232"/>
              <a:ext cx="1852565" cy="369333"/>
            </a:xfrm>
            <a:prstGeom prst="rect">
              <a:avLst/>
            </a:prstGeom>
            <a:noFill/>
          </p:spPr>
          <p:txBody>
            <a:bodyPr wrap="none" rtlCol="0">
              <a:spAutoFit/>
            </a:bodyPr>
            <a:lstStyle/>
            <a:p>
              <a:r>
                <a:rPr lang="en-US" dirty="0" smtClean="0">
                  <a:solidFill>
                    <a:schemeClr val="bg1"/>
                  </a:solidFill>
                </a:rPr>
                <a:t>Gamma Locking</a:t>
              </a:r>
              <a:endParaRPr lang="en-US" dirty="0">
                <a:solidFill>
                  <a:schemeClr val="bg1"/>
                </a:solidFill>
              </a:endParaRPr>
            </a:p>
          </p:txBody>
        </p:sp>
      </p:grpSp>
    </p:spTree>
    <p:extLst>
      <p:ext uri="{BB962C8B-B14F-4D97-AF65-F5344CB8AC3E}">
        <p14:creationId xmlns:p14="http://schemas.microsoft.com/office/powerpoint/2010/main" val="2907671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5477"/>
            <a:ext cx="7770813" cy="1257830"/>
          </a:xfrm>
        </p:spPr>
        <p:txBody>
          <a:bodyPr>
            <a:normAutofit/>
          </a:bodyPr>
          <a:lstStyle/>
          <a:p>
            <a:r>
              <a:rPr lang="en-US" dirty="0" smtClean="0"/>
              <a:t>The Tail:  </a:t>
            </a:r>
            <a:r>
              <a:rPr lang="en-US" dirty="0" err="1" smtClean="0"/>
              <a:t>Paleoseismic</a:t>
            </a:r>
            <a:r>
              <a:rPr lang="en-US" dirty="0" smtClean="0"/>
              <a:t> Data</a:t>
            </a:r>
            <a:endParaRPr lang="en-US" dirty="0"/>
          </a:p>
        </p:txBody>
      </p:sp>
      <p:pic>
        <p:nvPicPr>
          <p:cNvPr id="5" name="Picture 4" descr="hyndman_wang.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173895"/>
            <a:ext cx="4619050" cy="4684105"/>
          </a:xfrm>
          <a:prstGeom prst="rect">
            <a:avLst/>
          </a:prstGeom>
        </p:spPr>
      </p:pic>
      <p:pic>
        <p:nvPicPr>
          <p:cNvPr id="6" name="Picture 5" descr="sumatra_subsidenc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32098"/>
            <a:ext cx="4692318" cy="3519237"/>
          </a:xfrm>
          <a:prstGeom prst="rect">
            <a:avLst/>
          </a:prstGeom>
        </p:spPr>
      </p:pic>
      <p:sp>
        <p:nvSpPr>
          <p:cNvPr id="10" name="TextBox 9"/>
          <p:cNvSpPr txBox="1"/>
          <p:nvPr/>
        </p:nvSpPr>
        <p:spPr>
          <a:xfrm>
            <a:off x="97698" y="1147833"/>
            <a:ext cx="4521351" cy="369332"/>
          </a:xfrm>
          <a:prstGeom prst="rect">
            <a:avLst/>
          </a:prstGeom>
          <a:noFill/>
        </p:spPr>
        <p:txBody>
          <a:bodyPr wrap="square" rtlCol="0">
            <a:spAutoFit/>
          </a:bodyPr>
          <a:lstStyle/>
          <a:p>
            <a:r>
              <a:rPr lang="en-US" dirty="0" smtClean="0">
                <a:solidFill>
                  <a:schemeClr val="bg1"/>
                </a:solidFill>
              </a:rPr>
              <a:t>Subsidence from 2004 Sumatra Earthquake</a:t>
            </a:r>
            <a:endParaRPr lang="en-US" dirty="0">
              <a:solidFill>
                <a:schemeClr val="bg1"/>
              </a:solidFill>
            </a:endParaRPr>
          </a:p>
        </p:txBody>
      </p:sp>
      <p:sp>
        <p:nvSpPr>
          <p:cNvPr id="11" name="Rectangle 10"/>
          <p:cNvSpPr/>
          <p:nvPr/>
        </p:nvSpPr>
        <p:spPr>
          <a:xfrm>
            <a:off x="420288" y="3795330"/>
            <a:ext cx="4198761" cy="646331"/>
          </a:xfrm>
          <a:prstGeom prst="rect">
            <a:avLst/>
          </a:prstGeom>
        </p:spPr>
        <p:txBody>
          <a:bodyPr wrap="square">
            <a:spAutoFit/>
          </a:bodyPr>
          <a:lstStyle/>
          <a:p>
            <a:r>
              <a:rPr lang="en-US" dirty="0"/>
              <a:t>http://</a:t>
            </a:r>
            <a:r>
              <a:rPr lang="en-US" dirty="0" err="1"/>
              <a:t>walrus.wr.usgs.gov</a:t>
            </a:r>
            <a:r>
              <a:rPr lang="en-US" dirty="0"/>
              <a:t>/tsunami/sumatra05/</a:t>
            </a:r>
            <a:r>
              <a:rPr lang="en-US" dirty="0" err="1"/>
              <a:t>subsidence.html</a:t>
            </a:r>
            <a:endParaRPr lang="en-US" dirty="0"/>
          </a:p>
        </p:txBody>
      </p:sp>
      <p:sp>
        <p:nvSpPr>
          <p:cNvPr id="14" name="Rectangle 13"/>
          <p:cNvSpPr/>
          <p:nvPr/>
        </p:nvSpPr>
        <p:spPr>
          <a:xfrm>
            <a:off x="4771449" y="6488668"/>
            <a:ext cx="4198761" cy="369332"/>
          </a:xfrm>
          <a:prstGeom prst="rect">
            <a:avLst/>
          </a:prstGeom>
        </p:spPr>
        <p:txBody>
          <a:bodyPr wrap="square">
            <a:spAutoFit/>
          </a:bodyPr>
          <a:lstStyle/>
          <a:p>
            <a:r>
              <a:rPr lang="en-US" dirty="0" smtClean="0"/>
              <a:t>Photo from National Geographic</a:t>
            </a:r>
            <a:endParaRPr lang="en-US" dirty="0"/>
          </a:p>
        </p:txBody>
      </p:sp>
      <p:pic>
        <p:nvPicPr>
          <p:cNvPr id="15" name="Picture 14" descr="japan-tsunami-whirlpool_natge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8297" y="1135622"/>
            <a:ext cx="4565703" cy="5436859"/>
          </a:xfrm>
          <a:prstGeom prst="rect">
            <a:avLst/>
          </a:prstGeom>
        </p:spPr>
      </p:pic>
      <p:sp>
        <p:nvSpPr>
          <p:cNvPr id="16" name="TextBox 15"/>
          <p:cNvSpPr txBox="1"/>
          <p:nvPr/>
        </p:nvSpPr>
        <p:spPr>
          <a:xfrm>
            <a:off x="4622649" y="1147833"/>
            <a:ext cx="4521351" cy="369332"/>
          </a:xfrm>
          <a:prstGeom prst="rect">
            <a:avLst/>
          </a:prstGeom>
          <a:noFill/>
        </p:spPr>
        <p:txBody>
          <a:bodyPr wrap="square" rtlCol="0">
            <a:spAutoFit/>
          </a:bodyPr>
          <a:lstStyle/>
          <a:p>
            <a:r>
              <a:rPr lang="en-US" dirty="0" smtClean="0">
                <a:solidFill>
                  <a:schemeClr val="bg1"/>
                </a:solidFill>
              </a:rPr>
              <a:t>2011 Japan Tsunami</a:t>
            </a:r>
            <a:endParaRPr lang="en-US" dirty="0">
              <a:solidFill>
                <a:schemeClr val="bg1"/>
              </a:solidFill>
            </a:endParaRPr>
          </a:p>
        </p:txBody>
      </p:sp>
    </p:spTree>
    <p:extLst>
      <p:ext uri="{BB962C8B-B14F-4D97-AF65-F5344CB8AC3E}">
        <p14:creationId xmlns:p14="http://schemas.microsoft.com/office/powerpoint/2010/main" val="58274262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87"/>
            <a:ext cx="7770813" cy="1429871"/>
          </a:xfrm>
        </p:spPr>
        <p:txBody>
          <a:bodyPr>
            <a:normAutofit/>
          </a:bodyPr>
          <a:lstStyle/>
          <a:p>
            <a:r>
              <a:rPr lang="en-US" dirty="0" smtClean="0"/>
              <a:t>The Tail:  </a:t>
            </a:r>
            <a:r>
              <a:rPr lang="en-US" dirty="0" err="1" smtClean="0"/>
              <a:t>Paleoseismic</a:t>
            </a:r>
            <a:r>
              <a:rPr lang="en-US" dirty="0" smtClean="0"/>
              <a:t> Data</a:t>
            </a:r>
            <a:endParaRPr lang="en-US" dirty="0"/>
          </a:p>
        </p:txBody>
      </p:sp>
      <p:pic>
        <p:nvPicPr>
          <p:cNvPr id="7" name="Picture 6" descr="Pcascadi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718" y="4319194"/>
            <a:ext cx="4163650" cy="2385425"/>
          </a:xfrm>
          <a:prstGeom prst="rect">
            <a:avLst/>
          </a:prstGeom>
        </p:spPr>
      </p:pic>
      <p:pic>
        <p:nvPicPr>
          <p:cNvPr id="3" name="Picture 2"/>
          <p:cNvPicPr>
            <a:picLocks noChangeAspect="1"/>
          </p:cNvPicPr>
          <p:nvPr/>
        </p:nvPicPr>
        <p:blipFill>
          <a:blip r:embed="rId4"/>
          <a:stretch>
            <a:fillRect/>
          </a:stretch>
        </p:blipFill>
        <p:spPr>
          <a:xfrm>
            <a:off x="4503166" y="1434710"/>
            <a:ext cx="4640834" cy="4794504"/>
          </a:xfrm>
          <a:prstGeom prst="rect">
            <a:avLst/>
          </a:prstGeom>
        </p:spPr>
      </p:pic>
      <p:pic>
        <p:nvPicPr>
          <p:cNvPr id="9" name="Picture 8" descr="Carri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422" y="1229786"/>
            <a:ext cx="4265744" cy="3199307"/>
          </a:xfrm>
          <a:prstGeom prst="rect">
            <a:avLst/>
          </a:prstGeom>
        </p:spPr>
      </p:pic>
      <p:sp>
        <p:nvSpPr>
          <p:cNvPr id="4" name="TextBox 3"/>
          <p:cNvSpPr txBox="1"/>
          <p:nvPr/>
        </p:nvSpPr>
        <p:spPr>
          <a:xfrm>
            <a:off x="1154500" y="3949862"/>
            <a:ext cx="2418601" cy="369332"/>
          </a:xfrm>
          <a:prstGeom prst="rect">
            <a:avLst/>
          </a:prstGeom>
          <a:noFill/>
        </p:spPr>
        <p:txBody>
          <a:bodyPr wrap="none" rtlCol="0">
            <a:spAutoFit/>
          </a:bodyPr>
          <a:lstStyle/>
          <a:p>
            <a:r>
              <a:rPr lang="en-US" dirty="0"/>
              <a:t>Carrie Garrison-Laney</a:t>
            </a:r>
          </a:p>
        </p:txBody>
      </p:sp>
    </p:spTree>
    <p:extLst>
      <p:ext uri="{BB962C8B-B14F-4D97-AF65-F5344CB8AC3E}">
        <p14:creationId xmlns:p14="http://schemas.microsoft.com/office/powerpoint/2010/main" val="347425401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4233154" y="635052"/>
            <a:ext cx="3893414" cy="6108327"/>
          </a:xfrm>
          <a:prstGeom prst="rect">
            <a:avLst/>
          </a:prstGeom>
          <a:solidFill>
            <a:schemeClr val="tx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86" name="Rectangle 2"/>
          <p:cNvSpPr>
            <a:spLocks noGrp="1" noChangeArrowheads="1"/>
          </p:cNvSpPr>
          <p:nvPr>
            <p:ph type="title"/>
          </p:nvPr>
        </p:nvSpPr>
        <p:spPr>
          <a:xfrm>
            <a:off x="460225" y="105838"/>
            <a:ext cx="8455175" cy="437292"/>
          </a:xfrm>
        </p:spPr>
        <p:txBody>
          <a:bodyPr>
            <a:noAutofit/>
          </a:bodyPr>
          <a:lstStyle/>
          <a:p>
            <a:r>
              <a:rPr lang="en-US" sz="2800" dirty="0" smtClean="0"/>
              <a:t>Earthquake </a:t>
            </a:r>
            <a:r>
              <a:rPr lang="en-US" sz="2800" dirty="0"/>
              <a:t>Subsidence from </a:t>
            </a:r>
            <a:r>
              <a:rPr lang="en-US" sz="2800" dirty="0" err="1"/>
              <a:t>Paleoelevation</a:t>
            </a:r>
            <a:r>
              <a:rPr lang="en-US" sz="2800" dirty="0"/>
              <a:t> Studies</a:t>
            </a:r>
          </a:p>
        </p:txBody>
      </p:sp>
      <p:sp>
        <p:nvSpPr>
          <p:cNvPr id="16413" name="Rectangle 30"/>
          <p:cNvSpPr>
            <a:spLocks noChangeArrowheads="1"/>
          </p:cNvSpPr>
          <p:nvPr/>
        </p:nvSpPr>
        <p:spPr bwMode="auto">
          <a:xfrm>
            <a:off x="7454900" y="2536825"/>
            <a:ext cx="184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endParaRPr lang="en-US" sz="2400"/>
          </a:p>
        </p:txBody>
      </p:sp>
      <p:sp>
        <p:nvSpPr>
          <p:cNvPr id="8" name="TextBox 7"/>
          <p:cNvSpPr txBox="1"/>
          <p:nvPr/>
        </p:nvSpPr>
        <p:spPr>
          <a:xfrm>
            <a:off x="460225" y="870366"/>
            <a:ext cx="3633384" cy="5816977"/>
          </a:xfrm>
          <a:prstGeom prst="rect">
            <a:avLst/>
          </a:prstGeom>
          <a:noFill/>
        </p:spPr>
        <p:txBody>
          <a:bodyPr wrap="square" rtlCol="0">
            <a:spAutoFit/>
          </a:bodyPr>
          <a:lstStyle/>
          <a:p>
            <a:pPr marL="285750" indent="-285750">
              <a:buFont typeface="Arial"/>
              <a:buChar char="•"/>
            </a:pPr>
            <a:r>
              <a:rPr lang="en-US" dirty="0" smtClean="0"/>
              <a:t>Leonard </a:t>
            </a:r>
            <a:r>
              <a:rPr lang="en-US" dirty="0"/>
              <a:t>et al., </a:t>
            </a:r>
            <a:r>
              <a:rPr lang="en-US" dirty="0" smtClean="0"/>
              <a:t>2010 compile subsidence measurements from previous studies</a:t>
            </a:r>
            <a:r>
              <a:rPr lang="en-US" dirty="0"/>
              <a:t> </a:t>
            </a:r>
            <a:r>
              <a:rPr lang="en-US" dirty="0" smtClean="0"/>
              <a:t>that includes events from the past 6500 years</a:t>
            </a: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r>
              <a:rPr lang="en-US" dirty="0" smtClean="0"/>
              <a:t>Less subsidence from ~43.5-46N is a persistent feature of Cascadia great earthquakes</a:t>
            </a:r>
          </a:p>
          <a:p>
            <a:endParaRPr lang="en-US" sz="2400" dirty="0" smtClean="0"/>
          </a:p>
          <a:p>
            <a:pPr marL="285750" indent="-285750">
              <a:buFont typeface="Arial"/>
              <a:buChar char="•"/>
            </a:pPr>
            <a:endParaRPr lang="en-US" sz="2400" dirty="0"/>
          </a:p>
          <a:p>
            <a:pPr marL="285750" indent="-285750">
              <a:buFont typeface="Arial"/>
              <a:buChar char="•"/>
            </a:pPr>
            <a:r>
              <a:rPr lang="en-US" sz="2400" dirty="0" smtClean="0"/>
              <a:t>Central Cascadia has reduced</a:t>
            </a:r>
          </a:p>
          <a:p>
            <a:pPr marL="742950" lvl="1" indent="-285750">
              <a:buFont typeface="Arial"/>
              <a:buChar char="•"/>
            </a:pPr>
            <a:r>
              <a:rPr lang="en-US" sz="2400" dirty="0" smtClean="0"/>
              <a:t>Inter-</a:t>
            </a:r>
            <a:r>
              <a:rPr lang="en-US" sz="2400" dirty="0" err="1" smtClean="0"/>
              <a:t>megathrust</a:t>
            </a:r>
            <a:r>
              <a:rPr lang="en-US" sz="2400" dirty="0" smtClean="0"/>
              <a:t> earthquake uplift</a:t>
            </a:r>
          </a:p>
          <a:p>
            <a:pPr marL="742950" lvl="1" indent="-285750">
              <a:buFont typeface="Arial"/>
              <a:buChar char="•"/>
            </a:pPr>
            <a:r>
              <a:rPr lang="en-US" sz="2400" dirty="0" smtClean="0"/>
              <a:t>Subsidence due to earthquakes</a:t>
            </a:r>
          </a:p>
          <a:p>
            <a:endParaRPr lang="en-US" dirty="0"/>
          </a:p>
        </p:txBody>
      </p:sp>
      <p:grpSp>
        <p:nvGrpSpPr>
          <p:cNvPr id="18" name="Group 17"/>
          <p:cNvGrpSpPr/>
          <p:nvPr/>
        </p:nvGrpSpPr>
        <p:grpSpPr>
          <a:xfrm>
            <a:off x="4118269" y="589769"/>
            <a:ext cx="3893414" cy="6162494"/>
            <a:chOff x="4505313" y="580885"/>
            <a:chExt cx="3893414" cy="6162494"/>
          </a:xfrm>
        </p:grpSpPr>
        <p:pic>
          <p:nvPicPr>
            <p:cNvPr id="3" name="Picture 2"/>
            <p:cNvPicPr>
              <a:picLocks noChangeAspect="1"/>
            </p:cNvPicPr>
            <p:nvPr/>
          </p:nvPicPr>
          <p:blipFill>
            <a:blip r:embed="rId3"/>
            <a:stretch>
              <a:fillRect/>
            </a:stretch>
          </p:blipFill>
          <p:spPr>
            <a:xfrm>
              <a:off x="4619966" y="580885"/>
              <a:ext cx="3769525" cy="1250874"/>
            </a:xfrm>
            <a:prstGeom prst="rect">
              <a:avLst/>
            </a:prstGeom>
          </p:spPr>
        </p:pic>
        <p:pic>
          <p:nvPicPr>
            <p:cNvPr id="5" name="Picture 4"/>
            <p:cNvPicPr>
              <a:picLocks noChangeAspect="1"/>
            </p:cNvPicPr>
            <p:nvPr/>
          </p:nvPicPr>
          <p:blipFill>
            <a:blip r:embed="rId4"/>
            <a:stretch>
              <a:fillRect/>
            </a:stretch>
          </p:blipFill>
          <p:spPr>
            <a:xfrm>
              <a:off x="4586158" y="1831759"/>
              <a:ext cx="3803333" cy="1132548"/>
            </a:xfrm>
            <a:prstGeom prst="rect">
              <a:avLst/>
            </a:prstGeom>
          </p:spPr>
        </p:pic>
        <p:pic>
          <p:nvPicPr>
            <p:cNvPr id="6" name="Picture 5"/>
            <p:cNvPicPr>
              <a:picLocks noChangeAspect="1"/>
            </p:cNvPicPr>
            <p:nvPr/>
          </p:nvPicPr>
          <p:blipFill>
            <a:blip r:embed="rId5"/>
            <a:stretch>
              <a:fillRect/>
            </a:stretch>
          </p:blipFill>
          <p:spPr>
            <a:xfrm>
              <a:off x="4646106" y="2968554"/>
              <a:ext cx="3752621" cy="1149452"/>
            </a:xfrm>
            <a:prstGeom prst="rect">
              <a:avLst/>
            </a:prstGeom>
          </p:spPr>
        </p:pic>
        <p:pic>
          <p:nvPicPr>
            <p:cNvPr id="7" name="Picture 6"/>
            <p:cNvPicPr>
              <a:picLocks noChangeAspect="1"/>
            </p:cNvPicPr>
            <p:nvPr/>
          </p:nvPicPr>
          <p:blipFill>
            <a:blip r:embed="rId6"/>
            <a:stretch>
              <a:fillRect/>
            </a:stretch>
          </p:blipFill>
          <p:spPr>
            <a:xfrm>
              <a:off x="4984180" y="4118006"/>
              <a:ext cx="3414547" cy="1166355"/>
            </a:xfrm>
            <a:prstGeom prst="rect">
              <a:avLst/>
            </a:prstGeom>
          </p:spPr>
        </p:pic>
        <p:pic>
          <p:nvPicPr>
            <p:cNvPr id="12" name="Picture 11"/>
            <p:cNvPicPr>
              <a:picLocks noChangeAspect="1"/>
            </p:cNvPicPr>
            <p:nvPr/>
          </p:nvPicPr>
          <p:blipFill>
            <a:blip r:embed="rId7"/>
            <a:stretch>
              <a:fillRect/>
            </a:stretch>
          </p:blipFill>
          <p:spPr>
            <a:xfrm>
              <a:off x="4998685" y="5277624"/>
              <a:ext cx="3397644" cy="1166355"/>
            </a:xfrm>
            <a:prstGeom prst="rect">
              <a:avLst/>
            </a:prstGeom>
          </p:spPr>
        </p:pic>
        <p:pic>
          <p:nvPicPr>
            <p:cNvPr id="13" name="Picture 12"/>
            <p:cNvPicPr>
              <a:picLocks noChangeAspect="1"/>
            </p:cNvPicPr>
            <p:nvPr/>
          </p:nvPicPr>
          <p:blipFill>
            <a:blip r:embed="rId8"/>
            <a:stretch>
              <a:fillRect/>
            </a:stretch>
          </p:blipFill>
          <p:spPr>
            <a:xfrm>
              <a:off x="4505313" y="4146249"/>
              <a:ext cx="490207" cy="1149452"/>
            </a:xfrm>
            <a:prstGeom prst="rect">
              <a:avLst/>
            </a:prstGeom>
          </p:spPr>
        </p:pic>
        <p:pic>
          <p:nvPicPr>
            <p:cNvPr id="14" name="Picture 13"/>
            <p:cNvPicPr>
              <a:picLocks noChangeAspect="1"/>
            </p:cNvPicPr>
            <p:nvPr/>
          </p:nvPicPr>
          <p:blipFill>
            <a:blip r:embed="rId8"/>
            <a:stretch>
              <a:fillRect/>
            </a:stretch>
          </p:blipFill>
          <p:spPr>
            <a:xfrm>
              <a:off x="4514403" y="5301373"/>
              <a:ext cx="490207" cy="1149452"/>
            </a:xfrm>
            <a:prstGeom prst="rect">
              <a:avLst/>
            </a:prstGeom>
          </p:spPr>
        </p:pic>
        <p:pic>
          <p:nvPicPr>
            <p:cNvPr id="15" name="Picture 14"/>
            <p:cNvPicPr>
              <a:picLocks noChangeAspect="1"/>
            </p:cNvPicPr>
            <p:nvPr/>
          </p:nvPicPr>
          <p:blipFill>
            <a:blip r:embed="rId9"/>
            <a:stretch>
              <a:fillRect/>
            </a:stretch>
          </p:blipFill>
          <p:spPr>
            <a:xfrm>
              <a:off x="4906076" y="6388401"/>
              <a:ext cx="3482162" cy="354978"/>
            </a:xfrm>
            <a:prstGeom prst="rect">
              <a:avLst/>
            </a:prstGeom>
          </p:spPr>
        </p:pic>
      </p:grpSp>
      <p:sp>
        <p:nvSpPr>
          <p:cNvPr id="16" name="TextBox 15"/>
          <p:cNvSpPr txBox="1"/>
          <p:nvPr/>
        </p:nvSpPr>
        <p:spPr>
          <a:xfrm>
            <a:off x="8080938" y="1122387"/>
            <a:ext cx="1148684" cy="369332"/>
          </a:xfrm>
          <a:prstGeom prst="rect">
            <a:avLst/>
          </a:prstGeom>
          <a:noFill/>
        </p:spPr>
        <p:txBody>
          <a:bodyPr wrap="none" rtlCol="0">
            <a:spAutoFit/>
          </a:bodyPr>
          <a:lstStyle/>
          <a:p>
            <a:r>
              <a:rPr lang="en-US" dirty="0" smtClean="0"/>
              <a:t>1700 AD</a:t>
            </a:r>
            <a:endParaRPr lang="en-US" dirty="0"/>
          </a:p>
        </p:txBody>
      </p:sp>
      <p:sp>
        <p:nvSpPr>
          <p:cNvPr id="21" name="TextBox 20"/>
          <p:cNvSpPr txBox="1"/>
          <p:nvPr/>
        </p:nvSpPr>
        <p:spPr>
          <a:xfrm>
            <a:off x="8080938" y="2352159"/>
            <a:ext cx="1004414" cy="369332"/>
          </a:xfrm>
          <a:prstGeom prst="rect">
            <a:avLst/>
          </a:prstGeom>
          <a:noFill/>
        </p:spPr>
        <p:txBody>
          <a:bodyPr wrap="none" rtlCol="0">
            <a:spAutoFit/>
          </a:bodyPr>
          <a:lstStyle/>
          <a:p>
            <a:r>
              <a:rPr lang="en-US" dirty="0" smtClean="0"/>
              <a:t>750 AD</a:t>
            </a:r>
            <a:endParaRPr lang="en-US" dirty="0"/>
          </a:p>
        </p:txBody>
      </p:sp>
      <p:sp>
        <p:nvSpPr>
          <p:cNvPr id="22" name="TextBox 21"/>
          <p:cNvSpPr txBox="1"/>
          <p:nvPr/>
        </p:nvSpPr>
        <p:spPr>
          <a:xfrm>
            <a:off x="8080938" y="3468479"/>
            <a:ext cx="1004414" cy="369332"/>
          </a:xfrm>
          <a:prstGeom prst="rect">
            <a:avLst/>
          </a:prstGeom>
          <a:noFill/>
        </p:spPr>
        <p:txBody>
          <a:bodyPr wrap="none" rtlCol="0">
            <a:spAutoFit/>
          </a:bodyPr>
          <a:lstStyle/>
          <a:p>
            <a:r>
              <a:rPr lang="en-US" dirty="0"/>
              <a:t>1</a:t>
            </a:r>
            <a:r>
              <a:rPr lang="en-US" dirty="0" smtClean="0"/>
              <a:t>50 AD</a:t>
            </a:r>
            <a:endParaRPr lang="en-US" dirty="0"/>
          </a:p>
        </p:txBody>
      </p:sp>
      <p:sp>
        <p:nvSpPr>
          <p:cNvPr id="23" name="TextBox 22"/>
          <p:cNvSpPr txBox="1"/>
          <p:nvPr/>
        </p:nvSpPr>
        <p:spPr>
          <a:xfrm>
            <a:off x="8080938" y="4562118"/>
            <a:ext cx="1009261" cy="369332"/>
          </a:xfrm>
          <a:prstGeom prst="rect">
            <a:avLst/>
          </a:prstGeom>
          <a:noFill/>
        </p:spPr>
        <p:txBody>
          <a:bodyPr wrap="none" rtlCol="0">
            <a:spAutoFit/>
          </a:bodyPr>
          <a:lstStyle/>
          <a:p>
            <a:r>
              <a:rPr lang="en-US" dirty="0" smtClean="0"/>
              <a:t>650 BC</a:t>
            </a:r>
            <a:endParaRPr lang="en-US" dirty="0"/>
          </a:p>
        </p:txBody>
      </p:sp>
      <p:sp>
        <p:nvSpPr>
          <p:cNvPr id="24" name="TextBox 23"/>
          <p:cNvSpPr txBox="1"/>
          <p:nvPr/>
        </p:nvSpPr>
        <p:spPr>
          <a:xfrm>
            <a:off x="8080938" y="5764181"/>
            <a:ext cx="1165591" cy="369332"/>
          </a:xfrm>
          <a:prstGeom prst="rect">
            <a:avLst/>
          </a:prstGeom>
          <a:noFill/>
        </p:spPr>
        <p:txBody>
          <a:bodyPr wrap="none" rtlCol="0">
            <a:spAutoFit/>
          </a:bodyPr>
          <a:lstStyle/>
          <a:p>
            <a:r>
              <a:rPr lang="en-US" dirty="0" smtClean="0"/>
              <a:t>1150 BC</a:t>
            </a:r>
            <a:endParaRPr lang="en-US" dirty="0"/>
          </a:p>
        </p:txBody>
      </p:sp>
    </p:spTree>
    <p:extLst>
      <p:ext uri="{BB962C8B-B14F-4D97-AF65-F5344CB8AC3E}">
        <p14:creationId xmlns:p14="http://schemas.microsoft.com/office/powerpoint/2010/main" val="777783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My Elephant: Central Cascadia Creep</a:t>
            </a:r>
            <a:endParaRPr lang="en-US" dirty="0"/>
          </a:p>
        </p:txBody>
      </p:sp>
      <p:grpSp>
        <p:nvGrpSpPr>
          <p:cNvPr id="6" name="Group 5"/>
          <p:cNvGrpSpPr/>
          <p:nvPr/>
        </p:nvGrpSpPr>
        <p:grpSpPr>
          <a:xfrm>
            <a:off x="100500" y="1949529"/>
            <a:ext cx="2744405" cy="1481104"/>
            <a:chOff x="100500" y="1949529"/>
            <a:chExt cx="2744405" cy="1481104"/>
          </a:xfrm>
        </p:grpSpPr>
        <p:grpSp>
          <p:nvGrpSpPr>
            <p:cNvPr id="18" name="Group 17"/>
            <p:cNvGrpSpPr/>
            <p:nvPr/>
          </p:nvGrpSpPr>
          <p:grpSpPr>
            <a:xfrm>
              <a:off x="238744" y="2528621"/>
              <a:ext cx="2129701" cy="671091"/>
              <a:chOff x="549275" y="2202126"/>
              <a:chExt cx="8354893" cy="1486097"/>
            </a:xfrm>
          </p:grpSpPr>
          <p:cxnSp>
            <p:nvCxnSpPr>
              <p:cNvPr id="19" name="Straight Connector 18"/>
              <p:cNvCxnSpPr>
                <a:endCxn id="20"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20" name="Arc 19"/>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235639" y="2759542"/>
              <a:ext cx="2129701" cy="671091"/>
              <a:chOff x="549275" y="2202126"/>
              <a:chExt cx="8354893" cy="1486097"/>
            </a:xfrm>
          </p:grpSpPr>
          <p:cxnSp>
            <p:nvCxnSpPr>
              <p:cNvPr id="23" name="Straight Connector 22"/>
              <p:cNvCxnSpPr>
                <a:endCxn id="24"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24" name="Arc 23"/>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5" name="Straight Connector 24"/>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26" name="Straight Connector 25"/>
            <p:cNvCxnSpPr/>
            <p:nvPr/>
          </p:nvCxnSpPr>
          <p:spPr>
            <a:xfrm flipV="1">
              <a:off x="1368213" y="2391352"/>
              <a:ext cx="408996" cy="167773"/>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772903" y="2391352"/>
              <a:ext cx="104617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1704022" y="2759542"/>
              <a:ext cx="1140883" cy="1525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1355856" y="2549974"/>
              <a:ext cx="296502" cy="201942"/>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95095" y="2451853"/>
              <a:ext cx="533507" cy="369332"/>
            </a:xfrm>
            <a:prstGeom prst="rect">
              <a:avLst/>
            </a:prstGeom>
            <a:noFill/>
          </p:spPr>
          <p:txBody>
            <a:bodyPr wrap="none" rtlCol="0">
              <a:spAutoFit/>
            </a:bodyPr>
            <a:lstStyle/>
            <a:p>
              <a:r>
                <a:rPr lang="en-US" dirty="0" smtClean="0"/>
                <a:t>OC</a:t>
              </a:r>
              <a:endParaRPr lang="en-US" dirty="0"/>
            </a:p>
          </p:txBody>
        </p:sp>
        <p:sp>
          <p:nvSpPr>
            <p:cNvPr id="31" name="TextBox 30"/>
            <p:cNvSpPr txBox="1"/>
            <p:nvPr/>
          </p:nvSpPr>
          <p:spPr>
            <a:xfrm>
              <a:off x="2016177" y="2372068"/>
              <a:ext cx="516713" cy="369332"/>
            </a:xfrm>
            <a:prstGeom prst="rect">
              <a:avLst/>
            </a:prstGeom>
            <a:noFill/>
          </p:spPr>
          <p:txBody>
            <a:bodyPr wrap="none" rtlCol="0">
              <a:spAutoFit/>
            </a:bodyPr>
            <a:lstStyle/>
            <a:p>
              <a:r>
                <a:rPr lang="en-US" dirty="0" smtClean="0"/>
                <a:t>CC</a:t>
              </a:r>
              <a:endParaRPr lang="en-US" dirty="0"/>
            </a:p>
          </p:txBody>
        </p:sp>
        <p:sp>
          <p:nvSpPr>
            <p:cNvPr id="32" name="TextBox 31"/>
            <p:cNvSpPr txBox="1"/>
            <p:nvPr/>
          </p:nvSpPr>
          <p:spPr>
            <a:xfrm>
              <a:off x="512158" y="3199712"/>
              <a:ext cx="296406" cy="208478"/>
            </a:xfrm>
            <a:prstGeom prst="rect">
              <a:avLst/>
            </a:prstGeom>
            <a:noFill/>
          </p:spPr>
          <p:txBody>
            <a:bodyPr wrap="none" rtlCol="0">
              <a:spAutoFit/>
            </a:bodyPr>
            <a:lstStyle/>
            <a:p>
              <a:r>
                <a:rPr lang="en-US" dirty="0" smtClean="0"/>
                <a:t>Mantle</a:t>
              </a:r>
              <a:endParaRPr lang="en-US" dirty="0"/>
            </a:p>
          </p:txBody>
        </p:sp>
        <p:grpSp>
          <p:nvGrpSpPr>
            <p:cNvPr id="33" name="Group 32"/>
            <p:cNvGrpSpPr/>
            <p:nvPr/>
          </p:nvGrpSpPr>
          <p:grpSpPr>
            <a:xfrm>
              <a:off x="373706" y="2817500"/>
              <a:ext cx="836793" cy="0"/>
              <a:chOff x="689093" y="2862502"/>
              <a:chExt cx="2626214" cy="0"/>
            </a:xfrm>
          </p:grpSpPr>
          <p:cxnSp>
            <p:nvCxnSpPr>
              <p:cNvPr id="34" name="Straight Arrow Connector 33"/>
              <p:cNvCxnSpPr/>
              <p:nvPr/>
            </p:nvCxnSpPr>
            <p:spPr>
              <a:xfrm>
                <a:off x="689093"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1752004"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880785"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1432791" y="2917548"/>
              <a:ext cx="763227" cy="490642"/>
              <a:chOff x="4012955" y="3039744"/>
              <a:chExt cx="2395333" cy="869202"/>
            </a:xfrm>
          </p:grpSpPr>
          <p:cxnSp>
            <p:nvCxnSpPr>
              <p:cNvPr id="38" name="Straight Arrow Connector 37"/>
              <p:cNvCxnSpPr/>
              <p:nvPr/>
            </p:nvCxnSpPr>
            <p:spPr>
              <a:xfrm>
                <a:off x="4012955" y="303974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4989589" y="340830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6002937" y="3760336"/>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6" name="Rectangle 65"/>
            <p:cNvSpPr/>
            <p:nvPr/>
          </p:nvSpPr>
          <p:spPr>
            <a:xfrm>
              <a:off x="100500" y="1949529"/>
              <a:ext cx="654696" cy="252259"/>
            </a:xfrm>
            <a:prstGeom prst="rect">
              <a:avLst/>
            </a:prstGeom>
          </p:spPr>
          <p:txBody>
            <a:bodyPr wrap="none">
              <a:spAutoFit/>
            </a:bodyPr>
            <a:lstStyle/>
            <a:p>
              <a:r>
                <a:rPr lang="en-US" dirty="0" smtClean="0"/>
                <a:t>Locked</a:t>
              </a:r>
              <a:endParaRPr lang="en-US" dirty="0"/>
            </a:p>
          </p:txBody>
        </p:sp>
      </p:grpSp>
      <p:sp>
        <p:nvSpPr>
          <p:cNvPr id="68" name="Rectangle 67"/>
          <p:cNvSpPr/>
          <p:nvPr/>
        </p:nvSpPr>
        <p:spPr>
          <a:xfrm>
            <a:off x="2401238" y="1444532"/>
            <a:ext cx="1620831" cy="369332"/>
          </a:xfrm>
          <a:prstGeom prst="rect">
            <a:avLst/>
          </a:prstGeom>
        </p:spPr>
        <p:txBody>
          <a:bodyPr wrap="none">
            <a:spAutoFit/>
          </a:bodyPr>
          <a:lstStyle/>
          <a:p>
            <a:r>
              <a:rPr lang="en-US" dirty="0" smtClean="0"/>
              <a:t>Inter-Seismic</a:t>
            </a:r>
            <a:endParaRPr lang="en-US" dirty="0"/>
          </a:p>
        </p:txBody>
      </p:sp>
      <p:grpSp>
        <p:nvGrpSpPr>
          <p:cNvPr id="10" name="Group 9"/>
          <p:cNvGrpSpPr/>
          <p:nvPr/>
        </p:nvGrpSpPr>
        <p:grpSpPr>
          <a:xfrm>
            <a:off x="3249586" y="5061784"/>
            <a:ext cx="2691273" cy="1143207"/>
            <a:chOff x="3249586" y="5061784"/>
            <a:chExt cx="2691273" cy="1143207"/>
          </a:xfrm>
        </p:grpSpPr>
        <p:grpSp>
          <p:nvGrpSpPr>
            <p:cNvPr id="124" name="Group 123"/>
            <p:cNvGrpSpPr/>
            <p:nvPr/>
          </p:nvGrpSpPr>
          <p:grpSpPr>
            <a:xfrm>
              <a:off x="3253001" y="5212779"/>
              <a:ext cx="2342671" cy="738200"/>
              <a:chOff x="549275" y="2202126"/>
              <a:chExt cx="8354893" cy="1486097"/>
            </a:xfrm>
          </p:grpSpPr>
          <p:cxnSp>
            <p:nvCxnSpPr>
              <p:cNvPr id="147" name="Straight Connector 146"/>
              <p:cNvCxnSpPr>
                <a:endCxn id="148"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148" name="Arc 147"/>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9" name="Straight Connector 148"/>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25" name="Group 124"/>
            <p:cNvGrpSpPr/>
            <p:nvPr/>
          </p:nvGrpSpPr>
          <p:grpSpPr>
            <a:xfrm>
              <a:off x="3249586" y="5466792"/>
              <a:ext cx="2342671" cy="738199"/>
              <a:chOff x="549275" y="2202126"/>
              <a:chExt cx="8354893" cy="1486097"/>
            </a:xfrm>
          </p:grpSpPr>
          <p:cxnSp>
            <p:nvCxnSpPr>
              <p:cNvPr id="144" name="Straight Connector 143"/>
              <p:cNvCxnSpPr>
                <a:endCxn id="145"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145" name="Arc 144"/>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6" name="Straight Connector 145"/>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26" name="Straight Connector 125"/>
            <p:cNvCxnSpPr>
              <a:stCxn id="148" idx="0"/>
            </p:cNvCxnSpPr>
            <p:nvPr/>
          </p:nvCxnSpPr>
          <p:spPr>
            <a:xfrm flipV="1">
              <a:off x="4343542" y="5061785"/>
              <a:ext cx="422853" cy="15099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4761658" y="5061784"/>
              <a:ext cx="11507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V="1">
              <a:off x="4871912" y="5466793"/>
              <a:ext cx="1068947" cy="10282"/>
            </a:xfrm>
            <a:prstGeom prst="line">
              <a:avLst/>
            </a:prstGeom>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4481825" y="5236268"/>
              <a:ext cx="326152" cy="222136"/>
            </a:xfrm>
            <a:prstGeom prst="line">
              <a:avLst/>
            </a:prstGeom>
            <a:ln w="63500">
              <a:solidFill>
                <a:srgbClr val="FF0000"/>
              </a:solidFill>
              <a:prstDash val="sysDot"/>
            </a:ln>
          </p:spPr>
          <p:style>
            <a:lnRef idx="2">
              <a:schemeClr val="accent1"/>
            </a:lnRef>
            <a:fillRef idx="0">
              <a:schemeClr val="accent1"/>
            </a:fillRef>
            <a:effectRef idx="1">
              <a:schemeClr val="accent1"/>
            </a:effectRef>
            <a:fontRef idx="minor">
              <a:schemeClr val="tx1"/>
            </a:fontRef>
          </p:style>
        </p:cxnSp>
        <p:grpSp>
          <p:nvGrpSpPr>
            <p:cNvPr id="133" name="Group 132"/>
            <p:cNvGrpSpPr/>
            <p:nvPr/>
          </p:nvGrpSpPr>
          <p:grpSpPr>
            <a:xfrm>
              <a:off x="3401460" y="5530546"/>
              <a:ext cx="920473" cy="0"/>
              <a:chOff x="689093" y="2862502"/>
              <a:chExt cx="2626214" cy="0"/>
            </a:xfrm>
          </p:grpSpPr>
          <p:cxnSp>
            <p:nvCxnSpPr>
              <p:cNvPr id="141" name="Straight Arrow Connector 140"/>
              <p:cNvCxnSpPr/>
              <p:nvPr/>
            </p:nvCxnSpPr>
            <p:spPr>
              <a:xfrm>
                <a:off x="689093"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1752004"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a:off x="2880785"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34" name="Group 133"/>
            <p:cNvGrpSpPr/>
            <p:nvPr/>
          </p:nvGrpSpPr>
          <p:grpSpPr>
            <a:xfrm>
              <a:off x="4566453" y="5640600"/>
              <a:ext cx="839549" cy="539706"/>
              <a:chOff x="4012955" y="3039744"/>
              <a:chExt cx="2395333" cy="869202"/>
            </a:xfrm>
          </p:grpSpPr>
          <p:cxnSp>
            <p:nvCxnSpPr>
              <p:cNvPr id="138" name="Straight Arrow Connector 137"/>
              <p:cNvCxnSpPr/>
              <p:nvPr/>
            </p:nvCxnSpPr>
            <p:spPr>
              <a:xfrm>
                <a:off x="4012955" y="303974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p:nvPr/>
            </p:nvCxnSpPr>
            <p:spPr>
              <a:xfrm>
                <a:off x="4989589" y="340830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a:off x="6002937" y="3760336"/>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136" name="Straight Arrow Connector 135"/>
            <p:cNvCxnSpPr/>
            <p:nvPr/>
          </p:nvCxnSpPr>
          <p:spPr>
            <a:xfrm flipH="1" flipV="1">
              <a:off x="4574973" y="5203997"/>
              <a:ext cx="241524" cy="1764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a:xfrm rot="10800000" flipH="1" flipV="1">
              <a:off x="4527595" y="5361097"/>
              <a:ext cx="241524" cy="1764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330453" y="1922837"/>
            <a:ext cx="2637651" cy="1446301"/>
            <a:chOff x="3330453" y="1922837"/>
            <a:chExt cx="2637651" cy="1446301"/>
          </a:xfrm>
        </p:grpSpPr>
        <p:grpSp>
          <p:nvGrpSpPr>
            <p:cNvPr id="97" name="Group 96"/>
            <p:cNvGrpSpPr/>
            <p:nvPr/>
          </p:nvGrpSpPr>
          <p:grpSpPr>
            <a:xfrm>
              <a:off x="3333558" y="2467126"/>
              <a:ext cx="2129700" cy="671091"/>
              <a:chOff x="549275" y="2202126"/>
              <a:chExt cx="8354893" cy="1486097"/>
            </a:xfrm>
          </p:grpSpPr>
          <p:cxnSp>
            <p:nvCxnSpPr>
              <p:cNvPr id="120" name="Straight Connector 119"/>
              <p:cNvCxnSpPr>
                <a:endCxn id="121"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121" name="Arc 120"/>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2" name="Straight Connector 121"/>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8" name="Group 97"/>
            <p:cNvGrpSpPr/>
            <p:nvPr/>
          </p:nvGrpSpPr>
          <p:grpSpPr>
            <a:xfrm>
              <a:off x="3330453" y="2698047"/>
              <a:ext cx="2129700" cy="671091"/>
              <a:chOff x="549275" y="2202126"/>
              <a:chExt cx="8354893" cy="1486097"/>
            </a:xfrm>
          </p:grpSpPr>
          <p:cxnSp>
            <p:nvCxnSpPr>
              <p:cNvPr id="117" name="Straight Connector 116"/>
              <p:cNvCxnSpPr>
                <a:endCxn id="118"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118" name="Arc 117"/>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9" name="Straight Connector 118"/>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99" name="Straight Connector 98"/>
            <p:cNvCxnSpPr>
              <a:stCxn id="121" idx="2"/>
            </p:cNvCxnSpPr>
            <p:nvPr/>
          </p:nvCxnSpPr>
          <p:spPr>
            <a:xfrm flipV="1">
              <a:off x="4450670" y="2175096"/>
              <a:ext cx="471264" cy="321009"/>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129483" y="2329857"/>
              <a:ext cx="83862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4816241" y="2698047"/>
              <a:ext cx="1140882" cy="152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4450670" y="2488479"/>
              <a:ext cx="296502" cy="201942"/>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3468520" y="2756005"/>
              <a:ext cx="836793" cy="0"/>
              <a:chOff x="689093" y="2862502"/>
              <a:chExt cx="2626214" cy="0"/>
            </a:xfrm>
          </p:grpSpPr>
          <p:cxnSp>
            <p:nvCxnSpPr>
              <p:cNvPr id="114" name="Straight Arrow Connector 113"/>
              <p:cNvCxnSpPr/>
              <p:nvPr/>
            </p:nvCxnSpPr>
            <p:spPr>
              <a:xfrm>
                <a:off x="689093"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a:off x="1752004"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2880785"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05" name="Group 104"/>
            <p:cNvGrpSpPr/>
            <p:nvPr/>
          </p:nvGrpSpPr>
          <p:grpSpPr>
            <a:xfrm>
              <a:off x="4527605" y="2856053"/>
              <a:ext cx="763226" cy="490642"/>
              <a:chOff x="4012955" y="3039744"/>
              <a:chExt cx="2395333" cy="869202"/>
            </a:xfrm>
          </p:grpSpPr>
          <p:cxnSp>
            <p:nvCxnSpPr>
              <p:cNvPr id="111" name="Straight Arrow Connector 110"/>
              <p:cNvCxnSpPr/>
              <p:nvPr/>
            </p:nvCxnSpPr>
            <p:spPr>
              <a:xfrm>
                <a:off x="4012955" y="303974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a:off x="4989589" y="340830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6002937" y="3760336"/>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107" name="Straight Connector 106"/>
            <p:cNvCxnSpPr/>
            <p:nvPr/>
          </p:nvCxnSpPr>
          <p:spPr>
            <a:xfrm>
              <a:off x="4921934" y="2173194"/>
              <a:ext cx="239740" cy="1566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V="1">
              <a:off x="4943045" y="1922837"/>
              <a:ext cx="0" cy="234233"/>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a:off x="4435467" y="2201788"/>
              <a:ext cx="249182" cy="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p:nvPr/>
          </p:nvCxnSpPr>
          <p:spPr>
            <a:xfrm>
              <a:off x="5159910" y="2202544"/>
              <a:ext cx="249182" cy="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6289046" y="1467450"/>
            <a:ext cx="2637652" cy="1873601"/>
            <a:chOff x="6289046" y="1467450"/>
            <a:chExt cx="2637652" cy="1873601"/>
          </a:xfrm>
        </p:grpSpPr>
        <p:grpSp>
          <p:nvGrpSpPr>
            <p:cNvPr id="154" name="Group 153"/>
            <p:cNvGrpSpPr/>
            <p:nvPr/>
          </p:nvGrpSpPr>
          <p:grpSpPr>
            <a:xfrm>
              <a:off x="6292151" y="2439039"/>
              <a:ext cx="2129701" cy="671091"/>
              <a:chOff x="549275" y="2202126"/>
              <a:chExt cx="8354893" cy="1486097"/>
            </a:xfrm>
          </p:grpSpPr>
          <p:cxnSp>
            <p:nvCxnSpPr>
              <p:cNvPr id="181" name="Straight Connector 180"/>
              <p:cNvCxnSpPr>
                <a:endCxn id="182"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182" name="Arc 181"/>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3" name="Straight Connector 182"/>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55" name="Group 154"/>
            <p:cNvGrpSpPr/>
            <p:nvPr/>
          </p:nvGrpSpPr>
          <p:grpSpPr>
            <a:xfrm>
              <a:off x="6289046" y="2669960"/>
              <a:ext cx="2129701" cy="671091"/>
              <a:chOff x="549275" y="2202126"/>
              <a:chExt cx="8354893" cy="1486097"/>
            </a:xfrm>
          </p:grpSpPr>
          <p:cxnSp>
            <p:nvCxnSpPr>
              <p:cNvPr id="178" name="Straight Connector 177"/>
              <p:cNvCxnSpPr>
                <a:endCxn id="179"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179" name="Arc 178"/>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0" name="Straight Connector 179"/>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56" name="Straight Connector 155"/>
            <p:cNvCxnSpPr>
              <a:stCxn id="182" idx="1"/>
            </p:cNvCxnSpPr>
            <p:nvPr/>
          </p:nvCxnSpPr>
          <p:spPr>
            <a:xfrm flipV="1">
              <a:off x="7283551" y="2240694"/>
              <a:ext cx="202647" cy="2273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8088076" y="2301771"/>
              <a:ext cx="83862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V="1">
              <a:off x="7780665" y="2669960"/>
              <a:ext cx="1140883" cy="152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7409263" y="2460392"/>
              <a:ext cx="296502" cy="201942"/>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162" name="Group 161"/>
            <p:cNvGrpSpPr/>
            <p:nvPr/>
          </p:nvGrpSpPr>
          <p:grpSpPr>
            <a:xfrm>
              <a:off x="6427113" y="2727918"/>
              <a:ext cx="836793" cy="0"/>
              <a:chOff x="689093" y="2862502"/>
              <a:chExt cx="2626214" cy="0"/>
            </a:xfrm>
          </p:grpSpPr>
          <p:cxnSp>
            <p:nvCxnSpPr>
              <p:cNvPr id="175" name="Straight Arrow Connector 174"/>
              <p:cNvCxnSpPr/>
              <p:nvPr/>
            </p:nvCxnSpPr>
            <p:spPr>
              <a:xfrm>
                <a:off x="689093"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6" name="Straight Arrow Connector 175"/>
              <p:cNvCxnSpPr/>
              <p:nvPr/>
            </p:nvCxnSpPr>
            <p:spPr>
              <a:xfrm>
                <a:off x="1752004"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a:off x="2880785"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63" name="Group 162"/>
            <p:cNvGrpSpPr/>
            <p:nvPr/>
          </p:nvGrpSpPr>
          <p:grpSpPr>
            <a:xfrm>
              <a:off x="7486198" y="2827966"/>
              <a:ext cx="763227" cy="490642"/>
              <a:chOff x="4012955" y="3039744"/>
              <a:chExt cx="2395333" cy="869202"/>
            </a:xfrm>
          </p:grpSpPr>
          <p:cxnSp>
            <p:nvCxnSpPr>
              <p:cNvPr id="172" name="Straight Arrow Connector 171"/>
              <p:cNvCxnSpPr/>
              <p:nvPr/>
            </p:nvCxnSpPr>
            <p:spPr>
              <a:xfrm>
                <a:off x="4012955" y="303974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a:off x="4989589" y="340830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p:nvPr/>
            </p:nvCxnSpPr>
            <p:spPr>
              <a:xfrm>
                <a:off x="6002937" y="3760336"/>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64" name="Rectangle 163"/>
            <p:cNvSpPr/>
            <p:nvPr/>
          </p:nvSpPr>
          <p:spPr>
            <a:xfrm>
              <a:off x="6964496" y="1467450"/>
              <a:ext cx="1384363" cy="369332"/>
            </a:xfrm>
            <a:prstGeom prst="rect">
              <a:avLst/>
            </a:prstGeom>
          </p:spPr>
          <p:txBody>
            <a:bodyPr wrap="none">
              <a:spAutoFit/>
            </a:bodyPr>
            <a:lstStyle/>
            <a:p>
              <a:r>
                <a:rPr lang="en-US" dirty="0" smtClean="0"/>
                <a:t>Earthquake!</a:t>
              </a:r>
              <a:endParaRPr lang="en-US" dirty="0"/>
            </a:p>
          </p:txBody>
        </p:sp>
        <p:cxnSp>
          <p:nvCxnSpPr>
            <p:cNvPr id="165" name="Straight Connector 164"/>
            <p:cNvCxnSpPr/>
            <p:nvPr/>
          </p:nvCxnSpPr>
          <p:spPr>
            <a:xfrm flipV="1">
              <a:off x="7811646" y="2301771"/>
              <a:ext cx="308621" cy="132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rot="10800000" flipV="1">
              <a:off x="7901639" y="1894750"/>
              <a:ext cx="0" cy="234233"/>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rot="10800000">
              <a:off x="7394060" y="2173701"/>
              <a:ext cx="249182" cy="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rot="10800000">
              <a:off x="8118503" y="2174458"/>
              <a:ext cx="249182" cy="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H="1" flipV="1">
              <a:off x="7486199" y="2240694"/>
              <a:ext cx="325448" cy="1932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H="1" flipV="1">
              <a:off x="7476463" y="2421725"/>
              <a:ext cx="219568" cy="1604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rot="10800000" flipH="1" flipV="1">
              <a:off x="7433392" y="2564543"/>
              <a:ext cx="219568" cy="1604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89" name="Rectangle 188"/>
          <p:cNvSpPr/>
          <p:nvPr/>
        </p:nvSpPr>
        <p:spPr>
          <a:xfrm>
            <a:off x="2401238" y="4347828"/>
            <a:ext cx="1620831" cy="369332"/>
          </a:xfrm>
          <a:prstGeom prst="rect">
            <a:avLst/>
          </a:prstGeom>
        </p:spPr>
        <p:txBody>
          <a:bodyPr wrap="none">
            <a:spAutoFit/>
          </a:bodyPr>
          <a:lstStyle/>
          <a:p>
            <a:r>
              <a:rPr lang="en-US" dirty="0" smtClean="0"/>
              <a:t>Inter-Seismic</a:t>
            </a:r>
            <a:endParaRPr lang="en-US" dirty="0"/>
          </a:p>
        </p:txBody>
      </p:sp>
      <p:grpSp>
        <p:nvGrpSpPr>
          <p:cNvPr id="12" name="Group 11"/>
          <p:cNvGrpSpPr/>
          <p:nvPr/>
        </p:nvGrpSpPr>
        <p:grpSpPr>
          <a:xfrm>
            <a:off x="6218575" y="4336450"/>
            <a:ext cx="2691273" cy="1858998"/>
            <a:chOff x="6218575" y="4336450"/>
            <a:chExt cx="2691273" cy="1858998"/>
          </a:xfrm>
        </p:grpSpPr>
        <p:grpSp>
          <p:nvGrpSpPr>
            <p:cNvPr id="191" name="Group 190"/>
            <p:cNvGrpSpPr/>
            <p:nvPr/>
          </p:nvGrpSpPr>
          <p:grpSpPr>
            <a:xfrm>
              <a:off x="6221990" y="5203236"/>
              <a:ext cx="2342671" cy="738200"/>
              <a:chOff x="549275" y="2202126"/>
              <a:chExt cx="8354893" cy="1486097"/>
            </a:xfrm>
          </p:grpSpPr>
          <p:cxnSp>
            <p:nvCxnSpPr>
              <p:cNvPr id="217" name="Straight Connector 216"/>
              <p:cNvCxnSpPr>
                <a:endCxn id="218"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218" name="Arc 217"/>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19" name="Straight Connector 218"/>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92" name="Group 191"/>
            <p:cNvGrpSpPr/>
            <p:nvPr/>
          </p:nvGrpSpPr>
          <p:grpSpPr>
            <a:xfrm>
              <a:off x="6218575" y="5457249"/>
              <a:ext cx="2342671" cy="738199"/>
              <a:chOff x="549275" y="2202126"/>
              <a:chExt cx="8354893" cy="1486097"/>
            </a:xfrm>
          </p:grpSpPr>
          <p:cxnSp>
            <p:nvCxnSpPr>
              <p:cNvPr id="214" name="Straight Connector 213"/>
              <p:cNvCxnSpPr>
                <a:endCxn id="215"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215" name="Arc 214"/>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16" name="Straight Connector 215"/>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93" name="Straight Connector 192"/>
            <p:cNvCxnSpPr/>
            <p:nvPr/>
          </p:nvCxnSpPr>
          <p:spPr>
            <a:xfrm flipV="1">
              <a:off x="7278451" y="5052242"/>
              <a:ext cx="422853" cy="15099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7696567" y="5052241"/>
              <a:ext cx="11507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7840901" y="5457250"/>
              <a:ext cx="1068947" cy="10282"/>
            </a:xfrm>
            <a:prstGeom prst="line">
              <a:avLst/>
            </a:prstGeom>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7450814" y="5226725"/>
              <a:ext cx="326152" cy="222136"/>
            </a:xfrm>
            <a:prstGeom prst="line">
              <a:avLst/>
            </a:prstGeom>
            <a:ln w="63500">
              <a:solidFill>
                <a:srgbClr val="FF0000"/>
              </a:solidFill>
              <a:prstDash val="sysDot"/>
            </a:ln>
          </p:spPr>
          <p:style>
            <a:lnRef idx="2">
              <a:schemeClr val="accent1"/>
            </a:lnRef>
            <a:fillRef idx="0">
              <a:schemeClr val="accent1"/>
            </a:fillRef>
            <a:effectRef idx="1">
              <a:schemeClr val="accent1"/>
            </a:effectRef>
            <a:fontRef idx="minor">
              <a:schemeClr val="tx1"/>
            </a:fontRef>
          </p:style>
        </p:cxnSp>
        <p:grpSp>
          <p:nvGrpSpPr>
            <p:cNvPr id="200" name="Group 199"/>
            <p:cNvGrpSpPr/>
            <p:nvPr/>
          </p:nvGrpSpPr>
          <p:grpSpPr>
            <a:xfrm>
              <a:off x="6370449" y="5521003"/>
              <a:ext cx="920473" cy="0"/>
              <a:chOff x="689093" y="2862502"/>
              <a:chExt cx="2626214" cy="0"/>
            </a:xfrm>
          </p:grpSpPr>
          <p:cxnSp>
            <p:nvCxnSpPr>
              <p:cNvPr id="211" name="Straight Arrow Connector 210"/>
              <p:cNvCxnSpPr/>
              <p:nvPr/>
            </p:nvCxnSpPr>
            <p:spPr>
              <a:xfrm>
                <a:off x="689093"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2" name="Straight Arrow Connector 211"/>
              <p:cNvCxnSpPr/>
              <p:nvPr/>
            </p:nvCxnSpPr>
            <p:spPr>
              <a:xfrm>
                <a:off x="1752004"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3" name="Straight Arrow Connector 212"/>
              <p:cNvCxnSpPr/>
              <p:nvPr/>
            </p:nvCxnSpPr>
            <p:spPr>
              <a:xfrm>
                <a:off x="2880785"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201" name="Group 200"/>
            <p:cNvGrpSpPr/>
            <p:nvPr/>
          </p:nvGrpSpPr>
          <p:grpSpPr>
            <a:xfrm>
              <a:off x="7535442" y="5631057"/>
              <a:ext cx="839549" cy="539706"/>
              <a:chOff x="4012955" y="3039744"/>
              <a:chExt cx="2395333" cy="869202"/>
            </a:xfrm>
          </p:grpSpPr>
          <p:cxnSp>
            <p:nvCxnSpPr>
              <p:cNvPr id="208" name="Straight Arrow Connector 207"/>
              <p:cNvCxnSpPr/>
              <p:nvPr/>
            </p:nvCxnSpPr>
            <p:spPr>
              <a:xfrm>
                <a:off x="4012955" y="303974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9" name="Straight Arrow Connector 208"/>
              <p:cNvCxnSpPr/>
              <p:nvPr/>
            </p:nvCxnSpPr>
            <p:spPr>
              <a:xfrm>
                <a:off x="4989589" y="340830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0" name="Straight Arrow Connector 209"/>
              <p:cNvCxnSpPr/>
              <p:nvPr/>
            </p:nvCxnSpPr>
            <p:spPr>
              <a:xfrm>
                <a:off x="6002937" y="3760336"/>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203" name="Straight Arrow Connector 202"/>
            <p:cNvCxnSpPr>
              <a:cxnSpLocks noChangeAspect="1"/>
            </p:cNvCxnSpPr>
            <p:nvPr/>
          </p:nvCxnSpPr>
          <p:spPr>
            <a:xfrm flipH="1" flipV="1">
              <a:off x="7543962" y="5194454"/>
              <a:ext cx="120763" cy="882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4" name="Straight Arrow Connector 203"/>
            <p:cNvCxnSpPr>
              <a:cxnSpLocks noChangeAspect="1"/>
            </p:cNvCxnSpPr>
            <p:nvPr/>
          </p:nvCxnSpPr>
          <p:spPr>
            <a:xfrm rot="10800000" flipH="1" flipV="1">
              <a:off x="7617346" y="5439784"/>
              <a:ext cx="120763" cy="882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5" name="Straight Arrow Connector 204"/>
            <p:cNvCxnSpPr/>
            <p:nvPr/>
          </p:nvCxnSpPr>
          <p:spPr>
            <a:xfrm rot="10800000" flipV="1">
              <a:off x="8127496" y="4779398"/>
              <a:ext cx="0" cy="12882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06" name="Straight Arrow Connector 205"/>
            <p:cNvCxnSpPr/>
            <p:nvPr/>
          </p:nvCxnSpPr>
          <p:spPr>
            <a:xfrm rot="10800000">
              <a:off x="7706208" y="4957416"/>
              <a:ext cx="137050" cy="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p:nvPr/>
          </p:nvCxnSpPr>
          <p:spPr>
            <a:xfrm rot="10800000">
              <a:off x="8503095" y="4958248"/>
              <a:ext cx="137050" cy="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6964496" y="4336450"/>
              <a:ext cx="1384363" cy="369332"/>
            </a:xfrm>
            <a:prstGeom prst="rect">
              <a:avLst/>
            </a:prstGeom>
          </p:spPr>
          <p:txBody>
            <a:bodyPr wrap="none">
              <a:spAutoFit/>
            </a:bodyPr>
            <a:lstStyle/>
            <a:p>
              <a:r>
                <a:rPr lang="en-US" dirty="0" smtClean="0"/>
                <a:t>Earthquake!</a:t>
              </a:r>
              <a:endParaRPr lang="en-US" dirty="0"/>
            </a:p>
          </p:txBody>
        </p:sp>
      </p:grpSp>
      <p:grpSp>
        <p:nvGrpSpPr>
          <p:cNvPr id="9" name="Group 8"/>
          <p:cNvGrpSpPr/>
          <p:nvPr/>
        </p:nvGrpSpPr>
        <p:grpSpPr>
          <a:xfrm>
            <a:off x="100500" y="4629905"/>
            <a:ext cx="2893974" cy="1584288"/>
            <a:chOff x="100500" y="4629905"/>
            <a:chExt cx="2893974" cy="1584288"/>
          </a:xfrm>
        </p:grpSpPr>
        <p:grpSp>
          <p:nvGrpSpPr>
            <p:cNvPr id="43" name="Group 42"/>
            <p:cNvGrpSpPr/>
            <p:nvPr/>
          </p:nvGrpSpPr>
          <p:grpSpPr>
            <a:xfrm>
              <a:off x="127697" y="5221980"/>
              <a:ext cx="2342671" cy="738200"/>
              <a:chOff x="549275" y="2202126"/>
              <a:chExt cx="8354893" cy="1486097"/>
            </a:xfrm>
          </p:grpSpPr>
          <p:cxnSp>
            <p:nvCxnSpPr>
              <p:cNvPr id="63" name="Straight Connector 62"/>
              <p:cNvCxnSpPr>
                <a:endCxn id="64"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64" name="Arc 63"/>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5" name="Straight Connector 64"/>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124282" y="5475993"/>
              <a:ext cx="2342671" cy="738200"/>
              <a:chOff x="549275" y="2202126"/>
              <a:chExt cx="8354893" cy="1486097"/>
            </a:xfrm>
          </p:grpSpPr>
          <p:cxnSp>
            <p:nvCxnSpPr>
              <p:cNvPr id="60" name="Straight Connector 59"/>
              <p:cNvCxnSpPr>
                <a:endCxn id="61" idx="0"/>
              </p:cNvCxnSpPr>
              <p:nvPr/>
            </p:nvCxnSpPr>
            <p:spPr>
              <a:xfrm flipV="1">
                <a:off x="549275" y="2202126"/>
                <a:ext cx="3889298" cy="27020"/>
              </a:xfrm>
              <a:prstGeom prst="line">
                <a:avLst/>
              </a:prstGeom>
            </p:spPr>
            <p:style>
              <a:lnRef idx="2">
                <a:schemeClr val="accent1"/>
              </a:lnRef>
              <a:fillRef idx="0">
                <a:schemeClr val="accent1"/>
              </a:fillRef>
              <a:effectRef idx="1">
                <a:schemeClr val="accent1"/>
              </a:effectRef>
              <a:fontRef idx="minor">
                <a:schemeClr val="tx1"/>
              </a:fontRef>
            </p:style>
          </p:cxnSp>
          <p:sp>
            <p:nvSpPr>
              <p:cNvPr id="61" name="Arc 60"/>
              <p:cNvSpPr/>
              <p:nvPr/>
            </p:nvSpPr>
            <p:spPr>
              <a:xfrm>
                <a:off x="3945398" y="2202126"/>
                <a:ext cx="986349" cy="128345"/>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2" name="Straight Connector 61"/>
              <p:cNvCxnSpPr/>
              <p:nvPr/>
            </p:nvCxnSpPr>
            <p:spPr>
              <a:xfrm>
                <a:off x="4918235" y="2252789"/>
                <a:ext cx="3985933" cy="1435434"/>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45" name="Straight Connector 44"/>
            <p:cNvCxnSpPr/>
            <p:nvPr/>
          </p:nvCxnSpPr>
          <p:spPr>
            <a:xfrm flipV="1">
              <a:off x="1370113" y="5070985"/>
              <a:ext cx="449896" cy="18455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815272" y="5070985"/>
              <a:ext cx="11507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1739503" y="5475993"/>
              <a:ext cx="1254971" cy="16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356521" y="5245469"/>
              <a:ext cx="326152" cy="222136"/>
            </a:xfrm>
            <a:prstGeom prst="line">
              <a:avLst/>
            </a:prstGeom>
            <a:ln w="63500">
              <a:solidFill>
                <a:srgbClr val="FF0000"/>
              </a:solidFill>
              <a:prstDash val="sysDot"/>
            </a:ln>
          </p:spPr>
          <p:style>
            <a:lnRef idx="2">
              <a:schemeClr val="accent1"/>
            </a:lnRef>
            <a:fillRef idx="0">
              <a:schemeClr val="accent1"/>
            </a:fillRef>
            <a:effectRef idx="1">
              <a:schemeClr val="accent1"/>
            </a:effectRef>
            <a:fontRef idx="minor">
              <a:schemeClr val="tx1"/>
            </a:fontRef>
          </p:style>
        </p:cxnSp>
        <p:grpSp>
          <p:nvGrpSpPr>
            <p:cNvPr id="52" name="Group 51"/>
            <p:cNvGrpSpPr/>
            <p:nvPr/>
          </p:nvGrpSpPr>
          <p:grpSpPr>
            <a:xfrm>
              <a:off x="276156" y="5539747"/>
              <a:ext cx="920472" cy="0"/>
              <a:chOff x="689093" y="2862502"/>
              <a:chExt cx="2626214" cy="0"/>
            </a:xfrm>
          </p:grpSpPr>
          <p:cxnSp>
            <p:nvCxnSpPr>
              <p:cNvPr id="57" name="Straight Arrow Connector 56"/>
              <p:cNvCxnSpPr/>
              <p:nvPr/>
            </p:nvCxnSpPr>
            <p:spPr>
              <a:xfrm>
                <a:off x="689093"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1752004"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880785" y="2862502"/>
                <a:ext cx="4345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1441149" y="5649800"/>
              <a:ext cx="839549" cy="539706"/>
              <a:chOff x="4012955" y="3039744"/>
              <a:chExt cx="2395333" cy="869202"/>
            </a:xfrm>
          </p:grpSpPr>
          <p:cxnSp>
            <p:nvCxnSpPr>
              <p:cNvPr id="54" name="Straight Arrow Connector 53"/>
              <p:cNvCxnSpPr/>
              <p:nvPr/>
            </p:nvCxnSpPr>
            <p:spPr>
              <a:xfrm>
                <a:off x="4012955" y="303974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4989589" y="3408304"/>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6002937" y="3760336"/>
                <a:ext cx="405351" cy="148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7" name="Rectangle 66"/>
            <p:cNvSpPr/>
            <p:nvPr/>
          </p:nvSpPr>
          <p:spPr>
            <a:xfrm>
              <a:off x="100500" y="4629905"/>
              <a:ext cx="1475547" cy="369332"/>
            </a:xfrm>
            <a:prstGeom prst="rect">
              <a:avLst/>
            </a:prstGeom>
          </p:spPr>
          <p:txBody>
            <a:bodyPr wrap="none">
              <a:spAutoFit/>
            </a:bodyPr>
            <a:lstStyle/>
            <a:p>
              <a:r>
                <a:rPr lang="en-US" dirty="0" smtClean="0"/>
                <a:t>Partial Creep</a:t>
              </a:r>
              <a:endParaRPr lang="en-US" dirty="0"/>
            </a:p>
          </p:txBody>
        </p:sp>
        <p:sp>
          <p:nvSpPr>
            <p:cNvPr id="187" name="TextBox 186"/>
            <p:cNvSpPr txBox="1"/>
            <p:nvPr/>
          </p:nvSpPr>
          <p:spPr>
            <a:xfrm>
              <a:off x="195095" y="5154877"/>
              <a:ext cx="533507" cy="369332"/>
            </a:xfrm>
            <a:prstGeom prst="rect">
              <a:avLst/>
            </a:prstGeom>
            <a:noFill/>
          </p:spPr>
          <p:txBody>
            <a:bodyPr wrap="none" rtlCol="0">
              <a:spAutoFit/>
            </a:bodyPr>
            <a:lstStyle/>
            <a:p>
              <a:r>
                <a:rPr lang="en-US" dirty="0" smtClean="0"/>
                <a:t>OC</a:t>
              </a:r>
              <a:endParaRPr lang="en-US" dirty="0"/>
            </a:p>
          </p:txBody>
        </p:sp>
        <p:sp>
          <p:nvSpPr>
            <p:cNvPr id="188" name="TextBox 187"/>
            <p:cNvSpPr txBox="1"/>
            <p:nvPr/>
          </p:nvSpPr>
          <p:spPr>
            <a:xfrm>
              <a:off x="2016177" y="5065890"/>
              <a:ext cx="516713" cy="369332"/>
            </a:xfrm>
            <a:prstGeom prst="rect">
              <a:avLst/>
            </a:prstGeom>
            <a:noFill/>
          </p:spPr>
          <p:txBody>
            <a:bodyPr wrap="none" rtlCol="0">
              <a:spAutoFit/>
            </a:bodyPr>
            <a:lstStyle/>
            <a:p>
              <a:r>
                <a:rPr lang="en-US" dirty="0" smtClean="0"/>
                <a:t>CC</a:t>
              </a:r>
              <a:endParaRPr lang="en-US" dirty="0"/>
            </a:p>
          </p:txBody>
        </p:sp>
        <p:sp>
          <p:nvSpPr>
            <p:cNvPr id="221" name="TextBox 220"/>
            <p:cNvSpPr txBox="1"/>
            <p:nvPr/>
          </p:nvSpPr>
          <p:spPr>
            <a:xfrm>
              <a:off x="512158" y="5846740"/>
              <a:ext cx="296406" cy="208478"/>
            </a:xfrm>
            <a:prstGeom prst="rect">
              <a:avLst/>
            </a:prstGeom>
            <a:noFill/>
          </p:spPr>
          <p:txBody>
            <a:bodyPr wrap="none" rtlCol="0">
              <a:spAutoFit/>
            </a:bodyPr>
            <a:lstStyle/>
            <a:p>
              <a:r>
                <a:rPr lang="en-US" dirty="0" smtClean="0"/>
                <a:t>Mantle</a:t>
              </a:r>
              <a:endParaRPr lang="en-US" dirty="0"/>
            </a:p>
          </p:txBody>
        </p:sp>
      </p:grpSp>
    </p:spTree>
    <p:extLst>
      <p:ext uri="{BB962C8B-B14F-4D97-AF65-F5344CB8AC3E}">
        <p14:creationId xmlns:p14="http://schemas.microsoft.com/office/powerpoint/2010/main" val="369887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8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4197"/>
            <a:ext cx="9144000" cy="1429871"/>
          </a:xfrm>
        </p:spPr>
        <p:txBody>
          <a:bodyPr>
            <a:normAutofit fontScale="90000"/>
          </a:bodyPr>
          <a:lstStyle/>
          <a:p>
            <a:r>
              <a:rPr lang="en-US" dirty="0" smtClean="0"/>
              <a:t>What the heck is a </a:t>
            </a:r>
            <a:r>
              <a:rPr lang="en-US" dirty="0" err="1" smtClean="0"/>
              <a:t>subduction</a:t>
            </a:r>
            <a:r>
              <a:rPr lang="en-US" dirty="0" smtClean="0"/>
              <a:t> zone???</a:t>
            </a:r>
            <a:endParaRPr lang="en-US" dirty="0"/>
          </a:p>
        </p:txBody>
      </p:sp>
      <p:pic>
        <p:nvPicPr>
          <p:cNvPr id="5" name="Picture 4" descr="TectonicPlat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260" y="1365674"/>
            <a:ext cx="7557025" cy="5153731"/>
          </a:xfrm>
          <a:prstGeom prst="rect">
            <a:avLst/>
          </a:prstGeom>
        </p:spPr>
      </p:pic>
      <p:sp>
        <p:nvSpPr>
          <p:cNvPr id="6" name="TextBox 5"/>
          <p:cNvSpPr txBox="1"/>
          <p:nvPr/>
        </p:nvSpPr>
        <p:spPr>
          <a:xfrm>
            <a:off x="1645128" y="6450855"/>
            <a:ext cx="6667252" cy="369332"/>
          </a:xfrm>
          <a:prstGeom prst="rect">
            <a:avLst/>
          </a:prstGeom>
          <a:noFill/>
        </p:spPr>
        <p:txBody>
          <a:bodyPr wrap="square" rtlCol="0">
            <a:spAutoFit/>
          </a:bodyPr>
          <a:lstStyle/>
          <a:p>
            <a:r>
              <a:rPr lang="en-US" dirty="0"/>
              <a:t>Image from http://</a:t>
            </a:r>
            <a:r>
              <a:rPr lang="en-US" dirty="0" err="1"/>
              <a:t>www.sanandreasfault.org</a:t>
            </a:r>
            <a:r>
              <a:rPr lang="en-US" dirty="0"/>
              <a:t>/</a:t>
            </a:r>
            <a:r>
              <a:rPr lang="en-US" dirty="0" err="1"/>
              <a:t>Tectonics.html</a:t>
            </a:r>
            <a:endParaRPr lang="en-US" dirty="0"/>
          </a:p>
        </p:txBody>
      </p:sp>
      <p:sp>
        <p:nvSpPr>
          <p:cNvPr id="3" name="Oval 2"/>
          <p:cNvSpPr/>
          <p:nvPr/>
        </p:nvSpPr>
        <p:spPr>
          <a:xfrm>
            <a:off x="3405775" y="2712896"/>
            <a:ext cx="404075" cy="692655"/>
          </a:xfrm>
          <a:prstGeom prst="ellipse">
            <a:avLst/>
          </a:prstGeom>
          <a:noFill/>
          <a:ln w="38100">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34531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499828"/>
            <a:ext cx="8042276" cy="752778"/>
          </a:xfrm>
        </p:spPr>
        <p:txBody>
          <a:bodyPr>
            <a:normAutofit fontScale="90000"/>
          </a:bodyPr>
          <a:lstStyle/>
          <a:p>
            <a:r>
              <a:rPr lang="en-US" dirty="0" smtClean="0"/>
              <a:t>Why Creep in Central Cascadia?</a:t>
            </a:r>
            <a:endParaRPr lang="en-US" dirty="0"/>
          </a:p>
        </p:txBody>
      </p:sp>
      <p:sp>
        <p:nvSpPr>
          <p:cNvPr id="3" name="Content Placeholder 2"/>
          <p:cNvSpPr>
            <a:spLocks noGrp="1"/>
          </p:cNvSpPr>
          <p:nvPr>
            <p:ph idx="1"/>
          </p:nvPr>
        </p:nvSpPr>
        <p:spPr>
          <a:xfrm>
            <a:off x="3443884" y="2151618"/>
            <a:ext cx="5397860" cy="4343400"/>
          </a:xfrm>
        </p:spPr>
        <p:txBody>
          <a:bodyPr>
            <a:normAutofit fontScale="92500"/>
          </a:bodyPr>
          <a:lstStyle/>
          <a:p>
            <a:r>
              <a:rPr lang="en-US" dirty="0" smtClean="0"/>
              <a:t>Eocene (~50 Ma) age accreted basalt -- Siletz </a:t>
            </a:r>
            <a:r>
              <a:rPr lang="en-US" dirty="0" err="1"/>
              <a:t>terrane</a:t>
            </a:r>
            <a:r>
              <a:rPr lang="en-US" dirty="0"/>
              <a:t> influences locking </a:t>
            </a:r>
            <a:r>
              <a:rPr lang="en-US" dirty="0" smtClean="0"/>
              <a:t>[</a:t>
            </a:r>
            <a:r>
              <a:rPr lang="en-US" i="1" dirty="0" err="1" smtClean="0"/>
              <a:t>Burgette</a:t>
            </a:r>
            <a:r>
              <a:rPr lang="en-US" i="1" dirty="0" smtClean="0"/>
              <a:t> </a:t>
            </a:r>
            <a:r>
              <a:rPr lang="en-US" i="1" dirty="0"/>
              <a:t>et al.,</a:t>
            </a:r>
            <a:r>
              <a:rPr lang="en-US" dirty="0"/>
              <a:t> </a:t>
            </a:r>
            <a:r>
              <a:rPr lang="en-US" dirty="0" smtClean="0"/>
              <a:t>2009] </a:t>
            </a:r>
          </a:p>
          <a:p>
            <a:r>
              <a:rPr lang="en-US" dirty="0" smtClean="0"/>
              <a:t>Rigid – few earthquakes and Impermeable (?)</a:t>
            </a:r>
          </a:p>
          <a:p>
            <a:r>
              <a:rPr lang="en-US" dirty="0" smtClean="0"/>
              <a:t>Dense – Large gravity anomalies </a:t>
            </a:r>
            <a:r>
              <a:rPr lang="en-US" dirty="0"/>
              <a:t>(</a:t>
            </a:r>
            <a:r>
              <a:rPr lang="en-US" dirty="0" smtClean="0"/>
              <a:t>white line, 10 </a:t>
            </a:r>
            <a:r>
              <a:rPr lang="en-US" dirty="0" err="1" smtClean="0"/>
              <a:t>mgal</a:t>
            </a:r>
            <a:r>
              <a:rPr lang="en-US" dirty="0" smtClean="0"/>
              <a:t> contour, </a:t>
            </a:r>
            <a:r>
              <a:rPr lang="en-US" i="1" dirty="0" smtClean="0"/>
              <a:t>Blakely et al.,</a:t>
            </a:r>
            <a:r>
              <a:rPr lang="en-US" dirty="0" smtClean="0"/>
              <a:t> 2005)</a:t>
            </a:r>
          </a:p>
          <a:p>
            <a:r>
              <a:rPr lang="en-US" dirty="0" smtClean="0"/>
              <a:t>Seismic surveys show it is thickest </a:t>
            </a:r>
            <a:r>
              <a:rPr lang="en-US" dirty="0"/>
              <a:t>near coastal central </a:t>
            </a:r>
            <a:r>
              <a:rPr lang="en-US" dirty="0" smtClean="0"/>
              <a:t>OR; extends ~35km offshore in central OR [</a:t>
            </a:r>
            <a:r>
              <a:rPr lang="en-US" i="1" dirty="0" err="1" smtClean="0"/>
              <a:t>Trehu</a:t>
            </a:r>
            <a:r>
              <a:rPr lang="en-US" i="1" dirty="0" smtClean="0"/>
              <a:t> </a:t>
            </a:r>
            <a:r>
              <a:rPr lang="en-US" i="1" dirty="0"/>
              <a:t>et al.</a:t>
            </a:r>
            <a:r>
              <a:rPr lang="en-US" dirty="0"/>
              <a:t> </a:t>
            </a:r>
            <a:r>
              <a:rPr lang="en-US" dirty="0" smtClean="0"/>
              <a:t>1994] and east of Olympic in WA (</a:t>
            </a:r>
            <a:r>
              <a:rPr lang="en-US" i="1" dirty="0" smtClean="0"/>
              <a:t>Parsons et al.</a:t>
            </a:r>
            <a:r>
              <a:rPr lang="en-US" dirty="0" smtClean="0"/>
              <a:t>, 2005)</a:t>
            </a:r>
            <a:endParaRPr lang="en-US" dirty="0"/>
          </a:p>
          <a:p>
            <a:pPr marL="0" indent="0">
              <a:buNone/>
            </a:pPr>
            <a:endParaRPr lang="en-US" dirty="0"/>
          </a:p>
        </p:txBody>
      </p:sp>
      <p:pic>
        <p:nvPicPr>
          <p:cNvPr id="4" name="Picture 3" descr="locking_siletz.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887" y="1406893"/>
            <a:ext cx="2851993" cy="5152516"/>
          </a:xfrm>
          <a:prstGeom prst="rect">
            <a:avLst/>
          </a:prstGeom>
        </p:spPr>
      </p:pic>
    </p:spTree>
    <p:extLst>
      <p:ext uri="{BB962C8B-B14F-4D97-AF65-F5344CB8AC3E}">
        <p14:creationId xmlns:p14="http://schemas.microsoft.com/office/powerpoint/2010/main" val="478471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Siletz </a:t>
            </a:r>
            <a:r>
              <a:rPr lang="en-US" dirty="0" err="1"/>
              <a:t>Terrane</a:t>
            </a:r>
            <a:r>
              <a:rPr lang="en-US" dirty="0"/>
              <a:t> – </a:t>
            </a:r>
            <a:r>
              <a:rPr lang="en-US" dirty="0" smtClean="0"/>
              <a:t>Creepy?	</a:t>
            </a:r>
            <a:endParaRPr lang="en-US" dirty="0"/>
          </a:p>
        </p:txBody>
      </p:sp>
      <p:sp>
        <p:nvSpPr>
          <p:cNvPr id="3" name="Content Placeholder 2"/>
          <p:cNvSpPr>
            <a:spLocks noGrp="1"/>
          </p:cNvSpPr>
          <p:nvPr>
            <p:ph idx="1"/>
          </p:nvPr>
        </p:nvSpPr>
        <p:spPr>
          <a:xfrm>
            <a:off x="768112" y="1395562"/>
            <a:ext cx="7770813" cy="4257022"/>
          </a:xfrm>
        </p:spPr>
        <p:txBody>
          <a:bodyPr/>
          <a:lstStyle/>
          <a:p>
            <a:r>
              <a:rPr lang="en-US" dirty="0" smtClean="0"/>
              <a:t>Geochemical reactions from high T and P release water</a:t>
            </a:r>
          </a:p>
          <a:p>
            <a:r>
              <a:rPr lang="en-US" dirty="0" smtClean="0"/>
              <a:t>Impermeable </a:t>
            </a:r>
            <a:r>
              <a:rPr lang="en-US" dirty="0" err="1" smtClean="0"/>
              <a:t>terrane</a:t>
            </a:r>
            <a:r>
              <a:rPr lang="en-US" dirty="0" smtClean="0"/>
              <a:t> in overriding crust traps water and increases pore fluid pressure, encouraging creep</a:t>
            </a:r>
            <a:endParaRPr lang="en-US" dirty="0"/>
          </a:p>
        </p:txBody>
      </p:sp>
      <p:pic>
        <p:nvPicPr>
          <p:cNvPr id="4" name="Picture 3"/>
          <p:cNvPicPr>
            <a:picLocks noChangeAspect="1"/>
          </p:cNvPicPr>
          <p:nvPr/>
        </p:nvPicPr>
        <p:blipFill>
          <a:blip r:embed="rId3"/>
          <a:stretch>
            <a:fillRect/>
          </a:stretch>
        </p:blipFill>
        <p:spPr>
          <a:xfrm>
            <a:off x="1531807" y="2667670"/>
            <a:ext cx="6051525" cy="3110281"/>
          </a:xfrm>
          <a:prstGeom prst="rect">
            <a:avLst/>
          </a:prstGeom>
        </p:spPr>
      </p:pic>
      <p:sp>
        <p:nvSpPr>
          <p:cNvPr id="5" name="TextBox 4"/>
          <p:cNvSpPr txBox="1"/>
          <p:nvPr/>
        </p:nvSpPr>
        <p:spPr>
          <a:xfrm>
            <a:off x="4853395" y="5652584"/>
            <a:ext cx="3698999" cy="646331"/>
          </a:xfrm>
          <a:prstGeom prst="rect">
            <a:avLst/>
          </a:prstGeom>
          <a:noFill/>
        </p:spPr>
        <p:txBody>
          <a:bodyPr wrap="none" rtlCol="0">
            <a:spAutoFit/>
          </a:bodyPr>
          <a:lstStyle/>
          <a:p>
            <a:r>
              <a:rPr lang="en-US" dirty="0" smtClean="0"/>
              <a:t>Conceptual Model of</a:t>
            </a:r>
          </a:p>
          <a:p>
            <a:r>
              <a:rPr lang="en-US" dirty="0" err="1" smtClean="0"/>
              <a:t>Reyners</a:t>
            </a:r>
            <a:r>
              <a:rPr lang="en-US" dirty="0" smtClean="0"/>
              <a:t> and </a:t>
            </a:r>
            <a:r>
              <a:rPr lang="en-US" dirty="0" err="1" smtClean="0"/>
              <a:t>Eberhart</a:t>
            </a:r>
            <a:r>
              <a:rPr lang="en-US" dirty="0" smtClean="0"/>
              <a:t>-Phillips, 2009</a:t>
            </a:r>
            <a:endParaRPr lang="en-US" dirty="0"/>
          </a:p>
        </p:txBody>
      </p:sp>
      <p:cxnSp>
        <p:nvCxnSpPr>
          <p:cNvPr id="7" name="Straight Arrow Connector 6"/>
          <p:cNvCxnSpPr/>
          <p:nvPr/>
        </p:nvCxnSpPr>
        <p:spPr>
          <a:xfrm flipV="1">
            <a:off x="3131541" y="4525260"/>
            <a:ext cx="1180996" cy="16956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85355" y="6140520"/>
            <a:ext cx="4647426" cy="369332"/>
          </a:xfrm>
          <a:prstGeom prst="rect">
            <a:avLst/>
          </a:prstGeom>
          <a:noFill/>
        </p:spPr>
        <p:txBody>
          <a:bodyPr wrap="none" rtlCol="0">
            <a:spAutoFit/>
          </a:bodyPr>
          <a:lstStyle/>
          <a:p>
            <a:r>
              <a:rPr lang="en-US" dirty="0" smtClean="0"/>
              <a:t>Trapped water from Basalt-</a:t>
            </a:r>
            <a:r>
              <a:rPr lang="en-US" dirty="0" err="1" smtClean="0"/>
              <a:t>Eclogite</a:t>
            </a:r>
            <a:r>
              <a:rPr lang="en-US" dirty="0" smtClean="0"/>
              <a:t> transition</a:t>
            </a:r>
            <a:endParaRPr lang="en-US" dirty="0"/>
          </a:p>
        </p:txBody>
      </p:sp>
      <p:sp>
        <p:nvSpPr>
          <p:cNvPr id="11" name="TextBox 10"/>
          <p:cNvSpPr txBox="1"/>
          <p:nvPr/>
        </p:nvSpPr>
        <p:spPr>
          <a:xfrm>
            <a:off x="4274625" y="2871624"/>
            <a:ext cx="725341" cy="369332"/>
          </a:xfrm>
          <a:prstGeom prst="rect">
            <a:avLst/>
          </a:prstGeom>
          <a:noFill/>
        </p:spPr>
        <p:txBody>
          <a:bodyPr wrap="none" rtlCol="0">
            <a:spAutoFit/>
          </a:bodyPr>
          <a:lstStyle/>
          <a:p>
            <a:r>
              <a:rPr lang="en-US" dirty="0" smtClean="0">
                <a:solidFill>
                  <a:schemeClr val="bg1"/>
                </a:solidFill>
              </a:rPr>
              <a:t>Siletz</a:t>
            </a:r>
            <a:endParaRPr lang="en-US" dirty="0">
              <a:solidFill>
                <a:schemeClr val="bg1"/>
              </a:solidFill>
            </a:endParaRPr>
          </a:p>
        </p:txBody>
      </p:sp>
    </p:spTree>
    <p:extLst>
      <p:ext uri="{BB962C8B-B14F-4D97-AF65-F5344CB8AC3E}">
        <p14:creationId xmlns:p14="http://schemas.microsoft.com/office/powerpoint/2010/main" val="1136768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38483"/>
            <a:ext cx="7770813" cy="1429871"/>
          </a:xfrm>
        </p:spPr>
        <p:txBody>
          <a:bodyPr>
            <a:normAutofit fontScale="90000"/>
          </a:bodyPr>
          <a:lstStyle/>
          <a:p>
            <a:r>
              <a:rPr lang="en-US" dirty="0" smtClean="0"/>
              <a:t>The Punch </a:t>
            </a:r>
            <a:br>
              <a:rPr lang="en-US" dirty="0" smtClean="0"/>
            </a:br>
            <a:r>
              <a:rPr lang="en-US" dirty="0" smtClean="0"/>
              <a:t>Line</a:t>
            </a:r>
            <a:endParaRPr lang="en-US" dirty="0"/>
          </a:p>
        </p:txBody>
      </p:sp>
      <p:sp>
        <p:nvSpPr>
          <p:cNvPr id="3" name="Content Placeholder 2"/>
          <p:cNvSpPr>
            <a:spLocks noGrp="1"/>
          </p:cNvSpPr>
          <p:nvPr>
            <p:ph idx="1"/>
          </p:nvPr>
        </p:nvSpPr>
        <p:spPr>
          <a:xfrm>
            <a:off x="484853" y="2213278"/>
            <a:ext cx="8312893" cy="3488407"/>
          </a:xfrm>
        </p:spPr>
        <p:txBody>
          <a:bodyPr>
            <a:noAutofit/>
          </a:bodyPr>
          <a:lstStyle/>
          <a:p>
            <a:r>
              <a:rPr lang="en-US" sz="1800" dirty="0" smtClean="0"/>
              <a:t>Reduced inter-</a:t>
            </a:r>
            <a:r>
              <a:rPr lang="en-US" sz="1800" dirty="0" err="1" smtClean="0"/>
              <a:t>megathrust</a:t>
            </a:r>
            <a:r>
              <a:rPr lang="en-US" sz="1800" dirty="0" smtClean="0"/>
              <a:t> uplift rates (and inferred locking) and earthquake subsidence suggest persistent fault creep in central Oregon</a:t>
            </a:r>
          </a:p>
          <a:p>
            <a:r>
              <a:rPr lang="en-US" sz="1800" dirty="0" smtClean="0"/>
              <a:t>We suggest the presence of an (impermeable?) 50Ma accreted basalt (Siletz) promotes creep</a:t>
            </a:r>
          </a:p>
          <a:p>
            <a:r>
              <a:rPr lang="en-US" sz="1800" dirty="0" smtClean="0"/>
              <a:t>Regardless of why it is creeping, these results suggest central Cascadia will slip less during future great earthquakes, impacting the seismic hazard of the region.</a:t>
            </a:r>
          </a:p>
          <a:p>
            <a:r>
              <a:rPr lang="en-US" sz="1800" dirty="0" smtClean="0"/>
              <a:t>Schmalzle, G.M., McCaffrey, R. </a:t>
            </a:r>
            <a:r>
              <a:rPr lang="en-US" sz="1800" dirty="0" err="1" smtClean="0"/>
              <a:t>Creager</a:t>
            </a:r>
            <a:r>
              <a:rPr lang="en-US" sz="1800" dirty="0" smtClean="0"/>
              <a:t>, K. Central Cascadia </a:t>
            </a:r>
            <a:r>
              <a:rPr lang="en-US" sz="1800" dirty="0" err="1" smtClean="0"/>
              <a:t>Subduction</a:t>
            </a:r>
            <a:r>
              <a:rPr lang="en-US" sz="1800" dirty="0" smtClean="0"/>
              <a:t> Zone Creep, </a:t>
            </a:r>
            <a:r>
              <a:rPr lang="en-US" sz="1800" i="1" dirty="0" smtClean="0"/>
              <a:t>Geochemistry, Geophysics, </a:t>
            </a:r>
            <a:r>
              <a:rPr lang="en-US" sz="1800" i="1" dirty="0" err="1" smtClean="0"/>
              <a:t>Geosystems</a:t>
            </a:r>
            <a:r>
              <a:rPr lang="en-US" sz="1800" i="1" dirty="0" smtClean="0"/>
              <a:t>, </a:t>
            </a:r>
            <a:r>
              <a:rPr lang="en-US" sz="1800" dirty="0" err="1" smtClean="0"/>
              <a:t>doi</a:t>
            </a:r>
            <a:r>
              <a:rPr lang="en-US" sz="1800" dirty="0" smtClean="0"/>
              <a:t>: 10.1002/2013GC005172, 2014</a:t>
            </a:r>
            <a:r>
              <a:rPr lang="en-US" sz="1800" i="1" dirty="0" smtClean="0"/>
              <a:t>  </a:t>
            </a:r>
            <a:endParaRPr lang="en-US" sz="1800" i="1" baseline="30000" dirty="0" smtClean="0"/>
          </a:p>
          <a:p>
            <a:pPr marL="0" indent="0" algn="ctr">
              <a:buNone/>
            </a:pPr>
            <a:r>
              <a:rPr lang="en-US" sz="2800" dirty="0" smtClean="0">
                <a:hlinkClick r:id="rId2"/>
              </a:rPr>
              <a:t>ginaschmalzle@gmail.com</a:t>
            </a:r>
            <a:endParaRPr lang="en-US" sz="2800" dirty="0" smtClean="0"/>
          </a:p>
          <a:p>
            <a:pPr marL="0" indent="0" algn="ctr">
              <a:buNone/>
            </a:pPr>
            <a:r>
              <a:rPr lang="en-US" sz="2800" dirty="0" err="1" smtClean="0"/>
              <a:t>geodesygina.com</a:t>
            </a:r>
            <a:endParaRPr lang="en-US" sz="2800" dirty="0" smtClean="0"/>
          </a:p>
          <a:p>
            <a:pPr marL="0" indent="0">
              <a:buNone/>
            </a:pPr>
            <a:endParaRPr lang="en-US" sz="1800" dirty="0" smtClean="0"/>
          </a:p>
          <a:p>
            <a:pPr marL="0" indent="0">
              <a:buNone/>
            </a:pPr>
            <a:endParaRPr lang="en-US" sz="1800" baseline="30000" dirty="0"/>
          </a:p>
        </p:txBody>
      </p:sp>
      <p:pic>
        <p:nvPicPr>
          <p:cNvPr id="6" name="Picture 5" descr="elephant.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322" y="342186"/>
            <a:ext cx="2407901" cy="1769138"/>
          </a:xfrm>
          <a:prstGeom prst="rect">
            <a:avLst/>
          </a:prstGeom>
        </p:spPr>
      </p:pic>
      <p:pic>
        <p:nvPicPr>
          <p:cNvPr id="8" name="Picture 7"/>
          <p:cNvPicPr>
            <a:picLocks noChangeAspect="1"/>
          </p:cNvPicPr>
          <p:nvPr/>
        </p:nvPicPr>
        <p:blipFill>
          <a:blip r:embed="rId4"/>
          <a:stretch>
            <a:fillRect/>
          </a:stretch>
        </p:blipFill>
        <p:spPr>
          <a:xfrm>
            <a:off x="209912" y="5630739"/>
            <a:ext cx="1101632" cy="1101632"/>
          </a:xfrm>
          <a:prstGeom prst="rect">
            <a:avLst/>
          </a:prstGeom>
        </p:spPr>
      </p:pic>
      <p:pic>
        <p:nvPicPr>
          <p:cNvPr id="9" name="Picture 8"/>
          <p:cNvPicPr>
            <a:picLocks noChangeAspect="1"/>
          </p:cNvPicPr>
          <p:nvPr/>
        </p:nvPicPr>
        <p:blipFill>
          <a:blip r:embed="rId5"/>
          <a:stretch>
            <a:fillRect/>
          </a:stretch>
        </p:blipFill>
        <p:spPr>
          <a:xfrm>
            <a:off x="7688769" y="6202632"/>
            <a:ext cx="1283880" cy="529739"/>
          </a:xfrm>
          <a:prstGeom prst="rect">
            <a:avLst/>
          </a:prstGeom>
        </p:spPr>
      </p:pic>
      <p:pic>
        <p:nvPicPr>
          <p:cNvPr id="10" name="Picture 9" descr="satan-with-pitchfork.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4802" y="414704"/>
            <a:ext cx="2203380" cy="1654985"/>
          </a:xfrm>
          <a:prstGeom prst="rect">
            <a:avLst/>
          </a:prstGeom>
        </p:spPr>
      </p:pic>
    </p:spTree>
    <p:extLst>
      <p:ext uri="{BB962C8B-B14F-4D97-AF65-F5344CB8AC3E}">
        <p14:creationId xmlns:p14="http://schemas.microsoft.com/office/powerpoint/2010/main" val="3620763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29168579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31801784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81842"/>
            <a:ext cx="8042276" cy="752778"/>
          </a:xfrm>
        </p:spPr>
        <p:txBody>
          <a:bodyPr>
            <a:normAutofit fontScale="90000"/>
          </a:bodyPr>
          <a:lstStyle/>
          <a:p>
            <a:r>
              <a:rPr lang="en-US" dirty="0" smtClean="0"/>
              <a:t>Does Creep influence ETS?</a:t>
            </a:r>
            <a:endParaRPr lang="en-US" dirty="0"/>
          </a:p>
        </p:txBody>
      </p:sp>
      <p:sp>
        <p:nvSpPr>
          <p:cNvPr id="3" name="Content Placeholder 2"/>
          <p:cNvSpPr>
            <a:spLocks noGrp="1"/>
          </p:cNvSpPr>
          <p:nvPr>
            <p:ph idx="1"/>
          </p:nvPr>
        </p:nvSpPr>
        <p:spPr>
          <a:xfrm>
            <a:off x="3981292" y="2095518"/>
            <a:ext cx="4610259" cy="3277997"/>
          </a:xfrm>
        </p:spPr>
        <p:txBody>
          <a:bodyPr>
            <a:normAutofit/>
          </a:bodyPr>
          <a:lstStyle/>
          <a:p>
            <a:r>
              <a:rPr lang="en-US" dirty="0" smtClean="0"/>
              <a:t>The Siletz may control ETS [</a:t>
            </a:r>
            <a:r>
              <a:rPr lang="en-US" i="1" dirty="0" err="1" smtClean="0"/>
              <a:t>Brudzinski</a:t>
            </a:r>
            <a:r>
              <a:rPr lang="en-US" i="1" dirty="0" smtClean="0"/>
              <a:t> and Allen</a:t>
            </a:r>
            <a:r>
              <a:rPr lang="en-US" dirty="0" smtClean="0"/>
              <a:t>, 2007]</a:t>
            </a:r>
          </a:p>
          <a:p>
            <a:r>
              <a:rPr lang="en-US" dirty="0" smtClean="0"/>
              <a:t>Tremor Counts from Pacific NW Seismic Network catalog </a:t>
            </a:r>
          </a:p>
          <a:p>
            <a:r>
              <a:rPr lang="en-US" dirty="0" smtClean="0"/>
              <a:t>Suppressed between 43-~47N – Coinciding with Siletz up-dip of tremor</a:t>
            </a:r>
          </a:p>
          <a:p>
            <a:pPr marL="0" indent="0">
              <a:buNone/>
            </a:pPr>
            <a:endParaRPr lang="en-US" dirty="0"/>
          </a:p>
          <a:p>
            <a:pPr marL="0" indent="0">
              <a:buNone/>
            </a:pPr>
            <a:endParaRPr lang="en-US" dirty="0" smtClean="0"/>
          </a:p>
          <a:p>
            <a:endParaRPr lang="en-US" dirty="0"/>
          </a:p>
          <a:p>
            <a:pPr marL="0" indent="0">
              <a:buNone/>
            </a:pPr>
            <a:endParaRPr lang="en-US" dirty="0"/>
          </a:p>
        </p:txBody>
      </p:sp>
      <p:pic>
        <p:nvPicPr>
          <p:cNvPr id="9" name="Picture 8" descr="tremor_dens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275" y="1006655"/>
            <a:ext cx="3104951" cy="5667768"/>
          </a:xfrm>
          <a:prstGeom prst="rect">
            <a:avLst/>
          </a:prstGeom>
        </p:spPr>
      </p:pic>
    </p:spTree>
    <p:extLst>
      <p:ext uri="{BB962C8B-B14F-4D97-AF65-F5344CB8AC3E}">
        <p14:creationId xmlns:p14="http://schemas.microsoft.com/office/powerpoint/2010/main" val="2769443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81842"/>
            <a:ext cx="8042276" cy="752778"/>
          </a:xfrm>
        </p:spPr>
        <p:txBody>
          <a:bodyPr>
            <a:normAutofit fontScale="90000"/>
          </a:bodyPr>
          <a:lstStyle/>
          <a:p>
            <a:r>
              <a:rPr lang="en-US" dirty="0" smtClean="0"/>
              <a:t>Does Creep influence ETS?</a:t>
            </a:r>
            <a:endParaRPr lang="en-US" dirty="0"/>
          </a:p>
        </p:txBody>
      </p:sp>
      <p:sp>
        <p:nvSpPr>
          <p:cNvPr id="3" name="Content Placeholder 2"/>
          <p:cNvSpPr>
            <a:spLocks noGrp="1"/>
          </p:cNvSpPr>
          <p:nvPr>
            <p:ph idx="1"/>
          </p:nvPr>
        </p:nvSpPr>
        <p:spPr>
          <a:xfrm>
            <a:off x="3981292" y="1225413"/>
            <a:ext cx="4610259" cy="5182841"/>
          </a:xfrm>
        </p:spPr>
        <p:txBody>
          <a:bodyPr>
            <a:normAutofit/>
          </a:bodyPr>
          <a:lstStyle/>
          <a:p>
            <a:pPr marL="0" indent="0">
              <a:buNone/>
            </a:pPr>
            <a:endParaRPr lang="en-US" dirty="0" smtClean="0"/>
          </a:p>
          <a:p>
            <a:pPr marL="0" indent="0">
              <a:buNone/>
            </a:pPr>
            <a:endParaRPr lang="en-US" dirty="0"/>
          </a:p>
          <a:p>
            <a:r>
              <a:rPr lang="en-US" dirty="0" smtClean="0"/>
              <a:t>Wide locking transition zone (creep zone) may influence ETS recurrence and slow slip magnitude</a:t>
            </a:r>
          </a:p>
          <a:p>
            <a:r>
              <a:rPr lang="en-US" dirty="0" smtClean="0"/>
              <a:t>Caveat –locking models are non-unique!</a:t>
            </a:r>
          </a:p>
          <a:p>
            <a:endParaRPr lang="en-US" dirty="0" smtClean="0"/>
          </a:p>
          <a:p>
            <a:endParaRPr lang="en-US" dirty="0"/>
          </a:p>
          <a:p>
            <a:pPr marL="0" indent="0">
              <a:buNone/>
            </a:pPr>
            <a:endParaRPr lang="en-US" dirty="0"/>
          </a:p>
        </p:txBody>
      </p:sp>
      <p:pic>
        <p:nvPicPr>
          <p:cNvPr id="6" name="Picture 5" descr="locking_trem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16" y="1028972"/>
            <a:ext cx="3148760" cy="5667768"/>
          </a:xfrm>
          <a:prstGeom prst="rect">
            <a:avLst/>
          </a:prstGeom>
        </p:spPr>
      </p:pic>
    </p:spTree>
    <p:extLst>
      <p:ext uri="{BB962C8B-B14F-4D97-AF65-F5344CB8AC3E}">
        <p14:creationId xmlns:p14="http://schemas.microsoft.com/office/powerpoint/2010/main" val="613478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328874"/>
            <a:ext cx="8042276" cy="752778"/>
          </a:xfrm>
        </p:spPr>
        <p:txBody>
          <a:bodyPr>
            <a:normAutofit fontScale="90000"/>
          </a:bodyPr>
          <a:lstStyle/>
          <a:p>
            <a:r>
              <a:rPr lang="en-US" dirty="0" smtClean="0"/>
              <a:t>Siletz </a:t>
            </a:r>
            <a:r>
              <a:rPr lang="en-US" dirty="0" err="1" smtClean="0"/>
              <a:t>Terrane</a:t>
            </a:r>
            <a:r>
              <a:rPr lang="en-US" dirty="0" smtClean="0"/>
              <a:t> – Creepy?</a:t>
            </a:r>
            <a:endParaRPr lang="en-US" dirty="0"/>
          </a:p>
        </p:txBody>
      </p:sp>
      <p:sp>
        <p:nvSpPr>
          <p:cNvPr id="3" name="Content Placeholder 2"/>
          <p:cNvSpPr>
            <a:spLocks noGrp="1"/>
          </p:cNvSpPr>
          <p:nvPr>
            <p:ph idx="1"/>
          </p:nvPr>
        </p:nvSpPr>
        <p:spPr>
          <a:xfrm>
            <a:off x="3981292" y="1405872"/>
            <a:ext cx="4610259" cy="4343400"/>
          </a:xfrm>
        </p:spPr>
        <p:txBody>
          <a:bodyPr>
            <a:normAutofit lnSpcReduction="10000"/>
          </a:bodyPr>
          <a:lstStyle/>
          <a:p>
            <a:r>
              <a:rPr lang="en-US" dirty="0"/>
              <a:t>Siletz </a:t>
            </a:r>
            <a:r>
              <a:rPr lang="en-US" dirty="0" err="1"/>
              <a:t>terrane</a:t>
            </a:r>
            <a:r>
              <a:rPr lang="en-US" dirty="0"/>
              <a:t> influences locking (</a:t>
            </a:r>
            <a:r>
              <a:rPr lang="en-US" i="1" dirty="0" err="1"/>
              <a:t>Burgette</a:t>
            </a:r>
            <a:r>
              <a:rPr lang="en-US" i="1" dirty="0"/>
              <a:t> et al.,</a:t>
            </a:r>
            <a:r>
              <a:rPr lang="en-US" dirty="0"/>
              <a:t> 2009) </a:t>
            </a:r>
            <a:endParaRPr lang="en-US" dirty="0" smtClean="0"/>
          </a:p>
          <a:p>
            <a:r>
              <a:rPr lang="en-US" dirty="0" smtClean="0"/>
              <a:t>Eocene age accreted basalt – </a:t>
            </a:r>
            <a:r>
              <a:rPr lang="en-US" dirty="0" err="1" smtClean="0"/>
              <a:t>Metchosin</a:t>
            </a:r>
            <a:r>
              <a:rPr lang="en-US" dirty="0" smtClean="0"/>
              <a:t>, Crescent and Siletz</a:t>
            </a:r>
          </a:p>
          <a:p>
            <a:r>
              <a:rPr lang="en-US" dirty="0"/>
              <a:t>Thickest </a:t>
            </a:r>
            <a:r>
              <a:rPr lang="en-US" dirty="0" smtClean="0"/>
              <a:t>near coastal central </a:t>
            </a:r>
            <a:r>
              <a:rPr lang="en-US" dirty="0"/>
              <a:t>OR [</a:t>
            </a:r>
            <a:r>
              <a:rPr lang="en-US" i="1" dirty="0" err="1"/>
              <a:t>Trehu</a:t>
            </a:r>
            <a:r>
              <a:rPr lang="en-US" i="1" dirty="0"/>
              <a:t> et al.</a:t>
            </a:r>
            <a:r>
              <a:rPr lang="en-US" dirty="0"/>
              <a:t> 1994</a:t>
            </a:r>
            <a:r>
              <a:rPr lang="en-US" dirty="0" smtClean="0"/>
              <a:t>]</a:t>
            </a:r>
          </a:p>
          <a:p>
            <a:r>
              <a:rPr lang="en-US" dirty="0" smtClean="0"/>
              <a:t>Rigid – few earthquakes</a:t>
            </a:r>
          </a:p>
          <a:p>
            <a:r>
              <a:rPr lang="en-US" dirty="0"/>
              <a:t>Impermeable (?</a:t>
            </a:r>
            <a:r>
              <a:rPr lang="en-US" dirty="0" smtClean="0"/>
              <a:t>)</a:t>
            </a:r>
          </a:p>
          <a:p>
            <a:r>
              <a:rPr lang="en-US" dirty="0" smtClean="0"/>
              <a:t>Dense – Large gravity anomalies</a:t>
            </a:r>
          </a:p>
        </p:txBody>
      </p:sp>
      <p:grpSp>
        <p:nvGrpSpPr>
          <p:cNvPr id="5" name="Group 4"/>
          <p:cNvGrpSpPr/>
          <p:nvPr/>
        </p:nvGrpSpPr>
        <p:grpSpPr>
          <a:xfrm>
            <a:off x="280822" y="1189178"/>
            <a:ext cx="8640757" cy="5585420"/>
            <a:chOff x="280822" y="1189178"/>
            <a:chExt cx="8640757" cy="5585420"/>
          </a:xfrm>
        </p:grpSpPr>
        <p:sp>
          <p:nvSpPr>
            <p:cNvPr id="7" name="TextBox 6"/>
            <p:cNvSpPr txBox="1"/>
            <p:nvPr/>
          </p:nvSpPr>
          <p:spPr>
            <a:xfrm>
              <a:off x="3981292" y="6128267"/>
              <a:ext cx="4940287" cy="646331"/>
            </a:xfrm>
            <a:prstGeom prst="rect">
              <a:avLst/>
            </a:prstGeom>
            <a:noFill/>
          </p:spPr>
          <p:txBody>
            <a:bodyPr wrap="none" rtlCol="0">
              <a:spAutoFit/>
            </a:bodyPr>
            <a:lstStyle/>
            <a:p>
              <a:r>
                <a:rPr lang="en-US" dirty="0" err="1" smtClean="0"/>
                <a:t>Bouguer</a:t>
              </a:r>
              <a:r>
                <a:rPr lang="en-US" dirty="0" smtClean="0"/>
                <a:t> (onshore) and free air (offshore) </a:t>
              </a:r>
            </a:p>
            <a:p>
              <a:r>
                <a:rPr lang="en-US" dirty="0" smtClean="0"/>
                <a:t>gravity anomalies from Blakely et al., 2005</a:t>
              </a:r>
              <a:endParaRPr lang="en-US" dirty="0"/>
            </a:p>
          </p:txBody>
        </p:sp>
        <p:pic>
          <p:nvPicPr>
            <p:cNvPr id="4" name="Picture 3" descr="gra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822" y="1189178"/>
              <a:ext cx="3501422" cy="5400754"/>
            </a:xfrm>
            <a:prstGeom prst="rect">
              <a:avLst/>
            </a:prstGeom>
          </p:spPr>
        </p:pic>
      </p:grpSp>
    </p:spTree>
    <p:extLst>
      <p:ext uri="{BB962C8B-B14F-4D97-AF65-F5344CB8AC3E}">
        <p14:creationId xmlns:p14="http://schemas.microsoft.com/office/powerpoint/2010/main" val="688340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518151" y="1548362"/>
            <a:ext cx="3395936" cy="475482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Siletz </a:t>
            </a:r>
            <a:r>
              <a:rPr lang="en-US" dirty="0" err="1" smtClean="0"/>
              <a:t>Terrane</a:t>
            </a:r>
            <a:r>
              <a:rPr lang="en-US" dirty="0"/>
              <a:t> –</a:t>
            </a:r>
            <a:r>
              <a:rPr lang="en-US" dirty="0" smtClean="0"/>
              <a:t> Creepy?</a:t>
            </a:r>
            <a:endParaRPr lang="en-US" dirty="0"/>
          </a:p>
        </p:txBody>
      </p:sp>
      <p:sp>
        <p:nvSpPr>
          <p:cNvPr id="3" name="Content Placeholder 2"/>
          <p:cNvSpPr>
            <a:spLocks noGrp="1"/>
          </p:cNvSpPr>
          <p:nvPr>
            <p:ph idx="1"/>
          </p:nvPr>
        </p:nvSpPr>
        <p:spPr>
          <a:xfrm>
            <a:off x="549275" y="1600201"/>
            <a:ext cx="4625682" cy="4668426"/>
          </a:xfrm>
        </p:spPr>
        <p:txBody>
          <a:bodyPr/>
          <a:lstStyle/>
          <a:p>
            <a:r>
              <a:rPr lang="en-US" dirty="0" smtClean="0"/>
              <a:t>Siletz </a:t>
            </a:r>
            <a:r>
              <a:rPr lang="en-US" dirty="0" err="1" smtClean="0"/>
              <a:t>terrane</a:t>
            </a:r>
            <a:r>
              <a:rPr lang="en-US" dirty="0"/>
              <a:t> </a:t>
            </a:r>
            <a:r>
              <a:rPr lang="en-US" dirty="0" smtClean="0"/>
              <a:t>influences locking (</a:t>
            </a:r>
            <a:r>
              <a:rPr lang="en-US" i="1" dirty="0" err="1" smtClean="0"/>
              <a:t>Burgette</a:t>
            </a:r>
            <a:r>
              <a:rPr lang="en-US" i="1" dirty="0" smtClean="0"/>
              <a:t> et al.,</a:t>
            </a:r>
            <a:r>
              <a:rPr lang="en-US" dirty="0" smtClean="0"/>
              <a:t> 2009)</a:t>
            </a:r>
            <a:endParaRPr lang="en-US" dirty="0"/>
          </a:p>
        </p:txBody>
      </p:sp>
      <p:pic>
        <p:nvPicPr>
          <p:cNvPr id="4" name="Picture 3"/>
          <p:cNvPicPr>
            <a:picLocks noChangeAspect="1"/>
          </p:cNvPicPr>
          <p:nvPr/>
        </p:nvPicPr>
        <p:blipFill>
          <a:blip r:embed="rId3"/>
          <a:stretch>
            <a:fillRect/>
          </a:stretch>
        </p:blipFill>
        <p:spPr>
          <a:xfrm>
            <a:off x="5612087" y="1524947"/>
            <a:ext cx="3302000" cy="4795520"/>
          </a:xfrm>
          <a:prstGeom prst="rect">
            <a:avLst/>
          </a:prstGeom>
        </p:spPr>
      </p:pic>
      <p:sp>
        <p:nvSpPr>
          <p:cNvPr id="8" name="TextBox 7"/>
          <p:cNvSpPr txBox="1"/>
          <p:nvPr/>
        </p:nvSpPr>
        <p:spPr>
          <a:xfrm>
            <a:off x="5661376" y="6250555"/>
            <a:ext cx="3105237" cy="369332"/>
          </a:xfrm>
          <a:prstGeom prst="rect">
            <a:avLst/>
          </a:prstGeom>
          <a:noFill/>
        </p:spPr>
        <p:txBody>
          <a:bodyPr wrap="none" rtlCol="0">
            <a:spAutoFit/>
          </a:bodyPr>
          <a:lstStyle/>
          <a:p>
            <a:r>
              <a:rPr lang="en-US" dirty="0" err="1" smtClean="0"/>
              <a:t>McCrory</a:t>
            </a:r>
            <a:r>
              <a:rPr lang="en-US" dirty="0" smtClean="0"/>
              <a:t> and Wilson, 2013</a:t>
            </a:r>
            <a:endParaRPr lang="en-US" dirty="0"/>
          </a:p>
        </p:txBody>
      </p:sp>
      <p:grpSp>
        <p:nvGrpSpPr>
          <p:cNvPr id="13" name="Group 12"/>
          <p:cNvGrpSpPr/>
          <p:nvPr/>
        </p:nvGrpSpPr>
        <p:grpSpPr>
          <a:xfrm>
            <a:off x="1927755" y="4411351"/>
            <a:ext cx="5114160" cy="369332"/>
            <a:chOff x="1927755" y="4411351"/>
            <a:chExt cx="5114160" cy="369332"/>
          </a:xfrm>
        </p:grpSpPr>
        <p:cxnSp>
          <p:nvCxnSpPr>
            <p:cNvPr id="6" name="Straight Arrow Connector 5"/>
            <p:cNvCxnSpPr/>
            <p:nvPr/>
          </p:nvCxnSpPr>
          <p:spPr>
            <a:xfrm>
              <a:off x="4535855" y="4626811"/>
              <a:ext cx="2506060" cy="0"/>
            </a:xfrm>
            <a:prstGeom prst="straightConnector1">
              <a:avLst/>
            </a:prstGeom>
            <a:ln>
              <a:solidFill>
                <a:srgbClr val="F44B5B"/>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27755" y="4411351"/>
              <a:ext cx="2676146" cy="369332"/>
            </a:xfrm>
            <a:prstGeom prst="rect">
              <a:avLst/>
            </a:prstGeom>
            <a:noFill/>
          </p:spPr>
          <p:txBody>
            <a:bodyPr wrap="none" rtlCol="0">
              <a:spAutoFit/>
            </a:bodyPr>
            <a:lstStyle/>
            <a:p>
              <a:r>
                <a:rPr lang="en-US" dirty="0" smtClean="0"/>
                <a:t>Siletz ~ 35km offshore</a:t>
              </a:r>
            </a:p>
          </p:txBody>
        </p:sp>
      </p:grpSp>
      <p:grpSp>
        <p:nvGrpSpPr>
          <p:cNvPr id="12" name="Group 11"/>
          <p:cNvGrpSpPr/>
          <p:nvPr/>
        </p:nvGrpSpPr>
        <p:grpSpPr>
          <a:xfrm>
            <a:off x="1927755" y="2912816"/>
            <a:ext cx="5681142" cy="1023842"/>
            <a:chOff x="1927755" y="2835056"/>
            <a:chExt cx="5681142" cy="1023842"/>
          </a:xfrm>
        </p:grpSpPr>
        <p:cxnSp>
          <p:nvCxnSpPr>
            <p:cNvPr id="10" name="Straight Arrow Connector 9"/>
            <p:cNvCxnSpPr/>
            <p:nvPr/>
          </p:nvCxnSpPr>
          <p:spPr>
            <a:xfrm flipV="1">
              <a:off x="4603901" y="2835056"/>
              <a:ext cx="3004996" cy="839176"/>
            </a:xfrm>
            <a:prstGeom prst="straightConnector1">
              <a:avLst/>
            </a:prstGeom>
            <a:ln>
              <a:solidFill>
                <a:schemeClr val="accent3">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927755" y="3489566"/>
              <a:ext cx="2740616" cy="369332"/>
            </a:xfrm>
            <a:prstGeom prst="rect">
              <a:avLst/>
            </a:prstGeom>
            <a:noFill/>
          </p:spPr>
          <p:txBody>
            <a:bodyPr wrap="none" rtlCol="0">
              <a:spAutoFit/>
            </a:bodyPr>
            <a:lstStyle/>
            <a:p>
              <a:r>
                <a:rPr lang="en-US" dirty="0" smtClean="0"/>
                <a:t>Siletz East of Olympics</a:t>
              </a:r>
              <a:endParaRPr lang="en-US" dirty="0"/>
            </a:p>
          </p:txBody>
        </p:sp>
      </p:grpSp>
    </p:spTree>
    <p:extLst>
      <p:ext uri="{BB962C8B-B14F-4D97-AF65-F5344CB8AC3E}">
        <p14:creationId xmlns:p14="http://schemas.microsoft.com/office/powerpoint/2010/main" val="1199009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489" y="2066674"/>
            <a:ext cx="4311091" cy="4303776"/>
          </a:xfrm>
          <a:prstGeom prst="rect">
            <a:avLst/>
          </a:prstGeom>
        </p:spPr>
      </p:pic>
      <p:pic>
        <p:nvPicPr>
          <p:cNvPr id="10" name="Picture 9" descr="comp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9" y="1687977"/>
            <a:ext cx="4677367" cy="4684105"/>
          </a:xfrm>
          <a:prstGeom prst="rect">
            <a:avLst/>
          </a:prstGeom>
        </p:spPr>
      </p:pic>
      <p:sp>
        <p:nvSpPr>
          <p:cNvPr id="2" name="Title 1"/>
          <p:cNvSpPr>
            <a:spLocks noGrp="1"/>
          </p:cNvSpPr>
          <p:nvPr>
            <p:ph type="title"/>
          </p:nvPr>
        </p:nvSpPr>
        <p:spPr/>
        <p:txBody>
          <a:bodyPr>
            <a:normAutofit/>
          </a:bodyPr>
          <a:lstStyle/>
          <a:p>
            <a:r>
              <a:rPr lang="en-US" dirty="0" smtClean="0"/>
              <a:t>Summary of Observations</a:t>
            </a:r>
            <a:endParaRPr lang="en-US" dirty="0"/>
          </a:p>
        </p:txBody>
      </p:sp>
      <p:cxnSp>
        <p:nvCxnSpPr>
          <p:cNvPr id="8" name="Straight Connector 7"/>
          <p:cNvCxnSpPr/>
          <p:nvPr/>
        </p:nvCxnSpPr>
        <p:spPr>
          <a:xfrm flipV="1">
            <a:off x="549275" y="2880416"/>
            <a:ext cx="1718652" cy="646393"/>
          </a:xfrm>
          <a:prstGeom prst="line">
            <a:avLst/>
          </a:prstGeom>
          <a:ln w="381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2697451" y="3180932"/>
            <a:ext cx="1718652" cy="646393"/>
          </a:xfrm>
          <a:prstGeom prst="line">
            <a:avLst/>
          </a:prstGeom>
          <a:ln w="381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606847" y="4161862"/>
            <a:ext cx="4534215" cy="22102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463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els_gener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08" y="0"/>
            <a:ext cx="4333649" cy="6858000"/>
          </a:xfrm>
          <a:prstGeom prst="rect">
            <a:avLst/>
          </a:prstGeom>
        </p:spPr>
      </p:pic>
      <p:sp>
        <p:nvSpPr>
          <p:cNvPr id="16421" name="Text Box 39"/>
          <p:cNvSpPr txBox="1">
            <a:spLocks noChangeArrowheads="1"/>
          </p:cNvSpPr>
          <p:nvPr/>
        </p:nvSpPr>
        <p:spPr bwMode="auto">
          <a:xfrm>
            <a:off x="460225" y="6251402"/>
            <a:ext cx="29019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r>
              <a:rPr lang="en-US" dirty="0"/>
              <a:t>ETOPO 1 Bathymetry/Topography</a:t>
            </a:r>
          </a:p>
        </p:txBody>
      </p:sp>
      <p:sp>
        <p:nvSpPr>
          <p:cNvPr id="8" name="Title 1"/>
          <p:cNvSpPr txBox="1">
            <a:spLocks/>
          </p:cNvSpPr>
          <p:nvPr/>
        </p:nvSpPr>
        <p:spPr>
          <a:xfrm>
            <a:off x="4455257" y="152503"/>
            <a:ext cx="4577912" cy="828755"/>
          </a:xfrm>
          <a:prstGeom prst="rect">
            <a:avLst/>
          </a:prstGeom>
        </p:spPr>
        <p:txBody>
          <a:bodyPr vert="horz" lIns="91440" tIns="45720" rIns="91440" bIns="45720" rtlCol="0" anchor="b" anchorCtr="0">
            <a:noAutofit/>
          </a:bodyPr>
          <a:lstStyle>
            <a:lvl1pPr algn="ctr" defTabSz="914400" rtl="0" eaLnBrk="1" latinLnBrk="0" hangingPunct="1">
              <a:spcBef>
                <a:spcPct val="0"/>
              </a:spcBef>
              <a:buNone/>
              <a:defRPr sz="4600" kern="1200">
                <a:solidFill>
                  <a:schemeClr val="accent1"/>
                </a:solidFill>
                <a:latin typeface="+mj-lt"/>
                <a:ea typeface="+mj-ea"/>
                <a:cs typeface="+mj-cs"/>
              </a:defRPr>
            </a:lvl1pPr>
          </a:lstStyle>
          <a:p>
            <a:r>
              <a:rPr lang="en-US" sz="2800" b="1" dirty="0" smtClean="0">
                <a:solidFill>
                  <a:schemeClr val="tx2"/>
                </a:solidFill>
              </a:rPr>
              <a:t>Cascadia </a:t>
            </a:r>
            <a:r>
              <a:rPr lang="en-US" sz="2800" b="1" dirty="0" err="1" smtClean="0">
                <a:solidFill>
                  <a:schemeClr val="tx2"/>
                </a:solidFill>
              </a:rPr>
              <a:t>Subduction</a:t>
            </a:r>
            <a:r>
              <a:rPr lang="en-US" sz="2800" b="1" dirty="0" smtClean="0">
                <a:solidFill>
                  <a:schemeClr val="tx2"/>
                </a:solidFill>
              </a:rPr>
              <a:t> Zone</a:t>
            </a:r>
            <a:endParaRPr lang="en-US" sz="2800" dirty="0">
              <a:solidFill>
                <a:schemeClr val="tx2"/>
              </a:solidFill>
            </a:endParaRPr>
          </a:p>
          <a:p>
            <a:endParaRPr lang="en-US" sz="2800" dirty="0">
              <a:solidFill>
                <a:schemeClr val="tx2"/>
              </a:solidFill>
            </a:endParaRPr>
          </a:p>
        </p:txBody>
      </p:sp>
      <p:grpSp>
        <p:nvGrpSpPr>
          <p:cNvPr id="4" name="Group 3"/>
          <p:cNvGrpSpPr/>
          <p:nvPr/>
        </p:nvGrpSpPr>
        <p:grpSpPr>
          <a:xfrm>
            <a:off x="866794" y="1014257"/>
            <a:ext cx="1559888" cy="5216501"/>
            <a:chOff x="866794" y="1014257"/>
            <a:chExt cx="1559888" cy="5216501"/>
          </a:xfrm>
        </p:grpSpPr>
        <p:sp>
          <p:nvSpPr>
            <p:cNvPr id="3" name="Oval 2"/>
            <p:cNvSpPr/>
            <p:nvPr/>
          </p:nvSpPr>
          <p:spPr>
            <a:xfrm>
              <a:off x="1156641" y="3095881"/>
              <a:ext cx="816454" cy="918558"/>
            </a:xfrm>
            <a:prstGeom prst="ellipse">
              <a:avLst/>
            </a:prstGeom>
            <a:noFill/>
            <a:ln w="57150" cmpd="sng">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866794" y="1014257"/>
              <a:ext cx="816454" cy="918558"/>
            </a:xfrm>
            <a:prstGeom prst="ellipse">
              <a:avLst/>
            </a:prstGeom>
            <a:noFill/>
            <a:ln w="57150" cmpd="sng">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610228" y="5312200"/>
              <a:ext cx="816454" cy="918558"/>
            </a:xfrm>
            <a:prstGeom prst="ellipse">
              <a:avLst/>
            </a:prstGeom>
            <a:noFill/>
            <a:ln w="57150" cmpd="sng">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Box 5"/>
          <p:cNvSpPr txBox="1"/>
          <p:nvPr/>
        </p:nvSpPr>
        <p:spPr>
          <a:xfrm>
            <a:off x="4791175" y="1445324"/>
            <a:ext cx="4241994" cy="4524315"/>
          </a:xfrm>
          <a:prstGeom prst="rect">
            <a:avLst/>
          </a:prstGeom>
          <a:noFill/>
        </p:spPr>
        <p:txBody>
          <a:bodyPr wrap="square" rtlCol="0">
            <a:spAutoFit/>
          </a:bodyPr>
          <a:lstStyle/>
          <a:p>
            <a:pPr marL="285750" indent="-285750">
              <a:buFont typeface="Arial"/>
              <a:buChar char="•"/>
            </a:pPr>
            <a:r>
              <a:rPr lang="en-US" sz="2400" dirty="0" smtClean="0"/>
              <a:t>Last Major Earthquake:   ~9pm on January 26, 1700</a:t>
            </a:r>
          </a:p>
          <a:p>
            <a:pPr marL="285750" indent="-285750">
              <a:buFont typeface="Arial"/>
              <a:buChar char="•"/>
            </a:pPr>
            <a:endParaRPr lang="en-US" sz="2400" dirty="0"/>
          </a:p>
          <a:p>
            <a:pPr marL="285750" indent="-285750">
              <a:buFont typeface="Arial"/>
              <a:buChar char="•"/>
            </a:pPr>
            <a:r>
              <a:rPr lang="en-US" sz="2400" dirty="0" smtClean="0"/>
              <a:t>We know precisely the time and date because of Tsunami records in Japan (Atwater et al., 2005)!</a:t>
            </a:r>
          </a:p>
          <a:p>
            <a:pPr marL="285750" indent="-285750">
              <a:buFont typeface="Arial"/>
              <a:buChar char="•"/>
            </a:pPr>
            <a:endParaRPr lang="en-US" sz="2400" dirty="0"/>
          </a:p>
          <a:p>
            <a:pPr marL="285750" indent="-285750">
              <a:buFont typeface="Arial"/>
              <a:buChar char="•"/>
            </a:pPr>
            <a:r>
              <a:rPr lang="en-US" sz="2400" dirty="0"/>
              <a:t>Rupture length:  1000 km</a:t>
            </a:r>
          </a:p>
          <a:p>
            <a:pPr marL="285750" indent="-285750">
              <a:buFont typeface="Arial"/>
              <a:buChar char="•"/>
            </a:pPr>
            <a:r>
              <a:rPr lang="en-US" sz="2400" dirty="0"/>
              <a:t>Plates slipped ~20 m!</a:t>
            </a:r>
          </a:p>
          <a:p>
            <a:pPr marL="285750" indent="-285750">
              <a:buFont typeface="Arial"/>
              <a:buChar char="•"/>
            </a:pPr>
            <a:r>
              <a:rPr lang="en-US" sz="2400" dirty="0"/>
              <a:t>Magnitude ~8.7-9.2</a:t>
            </a:r>
          </a:p>
          <a:p>
            <a:endParaRPr lang="en-US" sz="2400" dirty="0"/>
          </a:p>
        </p:txBody>
      </p:sp>
      <p:sp>
        <p:nvSpPr>
          <p:cNvPr id="12" name="TextBox 11"/>
          <p:cNvSpPr txBox="1"/>
          <p:nvPr/>
        </p:nvSpPr>
        <p:spPr>
          <a:xfrm>
            <a:off x="4444831" y="6484052"/>
            <a:ext cx="4298623" cy="369332"/>
          </a:xfrm>
          <a:prstGeom prst="rect">
            <a:avLst/>
          </a:prstGeom>
          <a:noFill/>
        </p:spPr>
        <p:txBody>
          <a:bodyPr wrap="none" rtlCol="0">
            <a:spAutoFit/>
          </a:bodyPr>
          <a:lstStyle/>
          <a:p>
            <a:r>
              <a:rPr lang="en-US" dirty="0" smtClean="0"/>
              <a:t>Figure made with General Mapping Tools</a:t>
            </a:r>
            <a:endParaRPr lang="en-US" dirty="0"/>
          </a:p>
        </p:txBody>
      </p:sp>
    </p:spTree>
    <p:extLst>
      <p:ext uri="{BB962C8B-B14F-4D97-AF65-F5344CB8AC3E}">
        <p14:creationId xmlns:p14="http://schemas.microsoft.com/office/powerpoint/2010/main" val="2382090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compa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9" y="1687977"/>
            <a:ext cx="4677367" cy="4684105"/>
          </a:xfrm>
          <a:prstGeom prst="rect">
            <a:avLst/>
          </a:prstGeom>
        </p:spPr>
      </p:pic>
      <p:sp>
        <p:nvSpPr>
          <p:cNvPr id="2" name="Title 1"/>
          <p:cNvSpPr>
            <a:spLocks noGrp="1"/>
          </p:cNvSpPr>
          <p:nvPr>
            <p:ph type="title"/>
          </p:nvPr>
        </p:nvSpPr>
        <p:spPr/>
        <p:txBody>
          <a:bodyPr/>
          <a:lstStyle/>
          <a:p>
            <a:r>
              <a:rPr lang="en-US" dirty="0" smtClean="0"/>
              <a:t>Summary of Observations</a:t>
            </a:r>
            <a:endParaRPr lang="en-US" dirty="0"/>
          </a:p>
        </p:txBody>
      </p:sp>
      <p:cxnSp>
        <p:nvCxnSpPr>
          <p:cNvPr id="8" name="Straight Connector 7"/>
          <p:cNvCxnSpPr/>
          <p:nvPr/>
        </p:nvCxnSpPr>
        <p:spPr>
          <a:xfrm flipV="1">
            <a:off x="549275" y="3832976"/>
            <a:ext cx="1718652" cy="646393"/>
          </a:xfrm>
          <a:prstGeom prst="line">
            <a:avLst/>
          </a:prstGeom>
          <a:ln w="381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2697451" y="4133492"/>
            <a:ext cx="1718652" cy="646393"/>
          </a:xfrm>
          <a:prstGeom prst="line">
            <a:avLst/>
          </a:prstGeom>
          <a:ln w="38100" cmpd="sng">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489" y="2066674"/>
            <a:ext cx="4311091" cy="4303776"/>
          </a:xfrm>
          <a:prstGeom prst="rect">
            <a:avLst/>
          </a:prstGeom>
        </p:spPr>
      </p:pic>
      <p:sp>
        <p:nvSpPr>
          <p:cNvPr id="3" name="Rectangle 2"/>
          <p:cNvSpPr/>
          <p:nvPr/>
        </p:nvSpPr>
        <p:spPr>
          <a:xfrm>
            <a:off x="8992335" y="2066674"/>
            <a:ext cx="231045" cy="43037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169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857" y="271835"/>
            <a:ext cx="8042276" cy="754281"/>
          </a:xfrm>
        </p:spPr>
        <p:txBody>
          <a:bodyPr>
            <a:normAutofit fontScale="90000"/>
          </a:bodyPr>
          <a:lstStyle/>
          <a:p>
            <a:r>
              <a:rPr lang="en-US" dirty="0" smtClean="0"/>
              <a:t/>
            </a:r>
            <a:br>
              <a:rPr lang="en-US" dirty="0" smtClean="0"/>
            </a:br>
            <a:r>
              <a:rPr lang="en-US" dirty="0" smtClean="0"/>
              <a:t/>
            </a:r>
            <a:br>
              <a:rPr lang="en-US" dirty="0" smtClean="0"/>
            </a:br>
            <a:r>
              <a:rPr lang="en-US" dirty="0" smtClean="0"/>
              <a:t/>
            </a:r>
            <a:br>
              <a:rPr lang="en-US" dirty="0" smtClean="0"/>
            </a:br>
            <a:r>
              <a:rPr lang="en-US" dirty="0" smtClean="0"/>
              <a:t>Model Residuals	</a:t>
            </a:r>
            <a:endParaRPr lang="en-US" dirty="0"/>
          </a:p>
        </p:txBody>
      </p:sp>
      <p:sp>
        <p:nvSpPr>
          <p:cNvPr id="15" name="Content Placeholder 2"/>
          <p:cNvSpPr>
            <a:spLocks noGrp="1"/>
          </p:cNvSpPr>
          <p:nvPr>
            <p:ph idx="1"/>
          </p:nvPr>
        </p:nvSpPr>
        <p:spPr>
          <a:xfrm>
            <a:off x="112473" y="1136560"/>
            <a:ext cx="8868520" cy="4668426"/>
          </a:xfrm>
        </p:spPr>
        <p:txBody>
          <a:bodyPr>
            <a:normAutofit/>
          </a:bodyPr>
          <a:lstStyle/>
          <a:p>
            <a:r>
              <a:rPr lang="en-US" dirty="0" smtClean="0"/>
              <a:t>Residuals nearly identical: reduced </a:t>
            </a:r>
            <a:r>
              <a:rPr lang="en-US" dirty="0" smtClean="0">
                <a:latin typeface="Symbol" charset="2"/>
                <a:cs typeface="Symbol" charset="2"/>
              </a:rPr>
              <a:t>c</a:t>
            </a:r>
            <a:r>
              <a:rPr lang="en-US" baseline="30000" dirty="0" smtClean="0"/>
              <a:t>2</a:t>
            </a:r>
            <a:r>
              <a:rPr lang="en-US" dirty="0" smtClean="0"/>
              <a:t> = 1.6 for each</a:t>
            </a:r>
          </a:p>
          <a:p>
            <a:r>
              <a:rPr lang="en-US" dirty="0" smtClean="0"/>
              <a:t>Same number of parameters </a:t>
            </a:r>
          </a:p>
        </p:txBody>
      </p:sp>
      <p:sp>
        <p:nvSpPr>
          <p:cNvPr id="13" name="Rectangle 12"/>
          <p:cNvSpPr/>
          <p:nvPr/>
        </p:nvSpPr>
        <p:spPr>
          <a:xfrm>
            <a:off x="3853991" y="1763323"/>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613410" y="1763323"/>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resid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79035"/>
            <a:ext cx="9144000" cy="4095465"/>
          </a:xfrm>
          <a:prstGeom prst="rect">
            <a:avLst/>
          </a:prstGeom>
        </p:spPr>
      </p:pic>
    </p:spTree>
    <p:extLst>
      <p:ext uri="{BB962C8B-B14F-4D97-AF65-F5344CB8AC3E}">
        <p14:creationId xmlns:p14="http://schemas.microsoft.com/office/powerpoint/2010/main" val="2989491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26116"/>
            <a:ext cx="8042276" cy="754281"/>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smtClean="0"/>
              <a:t>Model Horizontal Residuals	</a:t>
            </a:r>
            <a:endParaRPr lang="en-US" dirty="0"/>
          </a:p>
        </p:txBody>
      </p:sp>
      <p:pic>
        <p:nvPicPr>
          <p:cNvPr id="5" name="Picture 4"/>
          <p:cNvPicPr>
            <a:picLocks noChangeAspect="1"/>
          </p:cNvPicPr>
          <p:nvPr/>
        </p:nvPicPr>
        <p:blipFill>
          <a:blip r:embed="rId2"/>
          <a:stretch>
            <a:fillRect/>
          </a:stretch>
        </p:blipFill>
        <p:spPr>
          <a:xfrm>
            <a:off x="838199" y="1591733"/>
            <a:ext cx="8229600" cy="4762500"/>
          </a:xfrm>
          <a:prstGeom prst="rect">
            <a:avLst/>
          </a:prstGeom>
        </p:spPr>
      </p:pic>
      <p:pic>
        <p:nvPicPr>
          <p:cNvPr id="6" name="Picture 5"/>
          <p:cNvPicPr>
            <a:picLocks noChangeAspect="1"/>
          </p:cNvPicPr>
          <p:nvPr/>
        </p:nvPicPr>
        <p:blipFill>
          <a:blip r:embed="rId3"/>
          <a:stretch>
            <a:fillRect/>
          </a:stretch>
        </p:blipFill>
        <p:spPr>
          <a:xfrm>
            <a:off x="112888" y="1656017"/>
            <a:ext cx="3575149" cy="4698216"/>
          </a:xfrm>
          <a:prstGeom prst="rect">
            <a:avLst/>
          </a:prstGeom>
        </p:spPr>
      </p:pic>
      <p:sp>
        <p:nvSpPr>
          <p:cNvPr id="7" name="Rectangle 6"/>
          <p:cNvSpPr/>
          <p:nvPr/>
        </p:nvSpPr>
        <p:spPr>
          <a:xfrm>
            <a:off x="549275" y="1772459"/>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46857" y="2783683"/>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5994" y="3478046"/>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46857" y="4181546"/>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63245" y="4857639"/>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46857" y="5552005"/>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853991" y="1763323"/>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613410" y="1763323"/>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12889" y="1607096"/>
            <a:ext cx="3575148" cy="476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3091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401855" y="1490133"/>
            <a:ext cx="8354858" cy="486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706571" y="1763323"/>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465990" y="1763323"/>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145793" y="1490133"/>
            <a:ext cx="7747000" cy="4864100"/>
          </a:xfrm>
          <a:prstGeom prst="rect">
            <a:avLst/>
          </a:prstGeom>
        </p:spPr>
      </p:pic>
      <p:pic>
        <p:nvPicPr>
          <p:cNvPr id="4" name="Picture 3"/>
          <p:cNvPicPr>
            <a:picLocks noChangeAspect="1"/>
          </p:cNvPicPr>
          <p:nvPr/>
        </p:nvPicPr>
        <p:blipFill>
          <a:blip r:embed="rId3"/>
          <a:stretch>
            <a:fillRect/>
          </a:stretch>
        </p:blipFill>
        <p:spPr>
          <a:xfrm>
            <a:off x="49150" y="682651"/>
            <a:ext cx="3862194" cy="5667768"/>
          </a:xfrm>
          <a:prstGeom prst="rect">
            <a:avLst/>
          </a:prstGeom>
        </p:spPr>
      </p:pic>
      <p:sp>
        <p:nvSpPr>
          <p:cNvPr id="7" name="Rectangle 6"/>
          <p:cNvSpPr/>
          <p:nvPr/>
        </p:nvSpPr>
        <p:spPr>
          <a:xfrm>
            <a:off x="989414" y="1707648"/>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989414" y="2283154"/>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702045" y="3378169"/>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30082" y="3881368"/>
            <a:ext cx="127809" cy="1625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02439" y="4825605"/>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05914" y="4100313"/>
            <a:ext cx="186965" cy="2543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94574" y="2651174"/>
            <a:ext cx="198699" cy="2519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463909" y="1763322"/>
            <a:ext cx="191279" cy="2448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9150" y="839176"/>
            <a:ext cx="3848255" cy="7484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0" y="827836"/>
            <a:ext cx="401855" cy="14553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707402" y="5533677"/>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19660" y="1694786"/>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886574" y="1763323"/>
            <a:ext cx="190834" cy="2192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9275" y="413756"/>
            <a:ext cx="8042276" cy="822322"/>
          </a:xfrm>
        </p:spPr>
        <p:txBody>
          <a:bodyPr>
            <a:normAutofit fontScale="90000"/>
          </a:bodyPr>
          <a:lstStyle/>
          <a:p>
            <a:r>
              <a:rPr lang="en-US" dirty="0" smtClean="0"/>
              <a:t>Model Vertical Residuals</a:t>
            </a:r>
            <a:endParaRPr lang="en-US" dirty="0"/>
          </a:p>
        </p:txBody>
      </p:sp>
      <p:sp>
        <p:nvSpPr>
          <p:cNvPr id="27" name="Rectangle 26"/>
          <p:cNvSpPr/>
          <p:nvPr/>
        </p:nvSpPr>
        <p:spPr>
          <a:xfrm>
            <a:off x="124229" y="1573076"/>
            <a:ext cx="3773176" cy="476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2936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Down-dip Similarities in Moment</a:t>
            </a:r>
            <a:endParaRPr lang="en-US" dirty="0"/>
          </a:p>
        </p:txBody>
      </p:sp>
      <p:pic>
        <p:nvPicPr>
          <p:cNvPr id="4" name="Picture 3"/>
          <p:cNvPicPr>
            <a:picLocks noChangeAspect="1"/>
          </p:cNvPicPr>
          <p:nvPr/>
        </p:nvPicPr>
        <p:blipFill>
          <a:blip r:embed="rId2"/>
          <a:stretch>
            <a:fillRect/>
          </a:stretch>
        </p:blipFill>
        <p:spPr>
          <a:xfrm>
            <a:off x="4712758" y="1397062"/>
            <a:ext cx="2820414" cy="5152516"/>
          </a:xfrm>
          <a:prstGeom prst="rect">
            <a:avLst/>
          </a:prstGeom>
        </p:spPr>
      </p:pic>
      <p:sp>
        <p:nvSpPr>
          <p:cNvPr id="3" name="Rectangle 2"/>
          <p:cNvSpPr/>
          <p:nvPr/>
        </p:nvSpPr>
        <p:spPr>
          <a:xfrm>
            <a:off x="4712758" y="1397062"/>
            <a:ext cx="889073" cy="4511194"/>
          </a:xfrm>
          <a:prstGeom prst="rect">
            <a:avLst/>
          </a:prstGeom>
          <a:noFill/>
          <a:ln w="57150" cmpd="sng">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model_set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40" y="1678738"/>
            <a:ext cx="2959941" cy="4684105"/>
          </a:xfrm>
          <a:prstGeom prst="rect">
            <a:avLst/>
          </a:prstGeom>
        </p:spPr>
      </p:pic>
    </p:spTree>
    <p:extLst>
      <p:ext uri="{BB962C8B-B14F-4D97-AF65-F5344CB8AC3E}">
        <p14:creationId xmlns:p14="http://schemas.microsoft.com/office/powerpoint/2010/main" val="1283012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Down-dip Similarities in Moment</a:t>
            </a:r>
            <a:endParaRPr lang="en-US" dirty="0"/>
          </a:p>
        </p:txBody>
      </p:sp>
      <p:pic>
        <p:nvPicPr>
          <p:cNvPr id="4" name="Picture 3"/>
          <p:cNvPicPr>
            <a:picLocks noChangeAspect="1"/>
          </p:cNvPicPr>
          <p:nvPr/>
        </p:nvPicPr>
        <p:blipFill>
          <a:blip r:embed="rId2"/>
          <a:stretch>
            <a:fillRect/>
          </a:stretch>
        </p:blipFill>
        <p:spPr>
          <a:xfrm>
            <a:off x="4712758" y="1397062"/>
            <a:ext cx="2820414" cy="5152516"/>
          </a:xfrm>
          <a:prstGeom prst="rect">
            <a:avLst/>
          </a:prstGeom>
        </p:spPr>
      </p:pic>
      <p:sp>
        <p:nvSpPr>
          <p:cNvPr id="3" name="Rectangle 2"/>
          <p:cNvSpPr/>
          <p:nvPr/>
        </p:nvSpPr>
        <p:spPr>
          <a:xfrm>
            <a:off x="5540578" y="1397062"/>
            <a:ext cx="889073" cy="4511194"/>
          </a:xfrm>
          <a:prstGeom prst="rect">
            <a:avLst/>
          </a:prstGeom>
          <a:noFill/>
          <a:ln w="57150" cmpd="sng">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model_set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40" y="1678738"/>
            <a:ext cx="2959941" cy="4684105"/>
          </a:xfrm>
          <a:prstGeom prst="rect">
            <a:avLst/>
          </a:prstGeom>
        </p:spPr>
      </p:pic>
    </p:spTree>
    <p:extLst>
      <p:ext uri="{BB962C8B-B14F-4D97-AF65-F5344CB8AC3E}">
        <p14:creationId xmlns:p14="http://schemas.microsoft.com/office/powerpoint/2010/main" val="3589935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Down-dip Similarities in Moment</a:t>
            </a:r>
            <a:endParaRPr lang="en-US" dirty="0"/>
          </a:p>
        </p:txBody>
      </p:sp>
      <p:pic>
        <p:nvPicPr>
          <p:cNvPr id="4" name="Picture 3"/>
          <p:cNvPicPr>
            <a:picLocks noChangeAspect="1"/>
          </p:cNvPicPr>
          <p:nvPr/>
        </p:nvPicPr>
        <p:blipFill>
          <a:blip r:embed="rId2"/>
          <a:stretch>
            <a:fillRect/>
          </a:stretch>
        </p:blipFill>
        <p:spPr>
          <a:xfrm>
            <a:off x="4712758" y="1397062"/>
            <a:ext cx="2820414" cy="5152516"/>
          </a:xfrm>
          <a:prstGeom prst="rect">
            <a:avLst/>
          </a:prstGeom>
        </p:spPr>
      </p:pic>
      <p:sp>
        <p:nvSpPr>
          <p:cNvPr id="3" name="Rectangle 2"/>
          <p:cNvSpPr/>
          <p:nvPr/>
        </p:nvSpPr>
        <p:spPr>
          <a:xfrm>
            <a:off x="6357058" y="1397062"/>
            <a:ext cx="889073" cy="4511194"/>
          </a:xfrm>
          <a:prstGeom prst="rect">
            <a:avLst/>
          </a:prstGeom>
          <a:noFill/>
          <a:ln w="57150" cmpd="sng">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model_set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40" y="1678738"/>
            <a:ext cx="2959941" cy="4684105"/>
          </a:xfrm>
          <a:prstGeom prst="rect">
            <a:avLst/>
          </a:prstGeom>
        </p:spPr>
      </p:pic>
    </p:spTree>
    <p:extLst>
      <p:ext uri="{BB962C8B-B14F-4D97-AF65-F5344CB8AC3E}">
        <p14:creationId xmlns:p14="http://schemas.microsoft.com/office/powerpoint/2010/main" val="3151839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Down-dip Similarities in Moment</a:t>
            </a:r>
            <a:endParaRPr lang="en-US" dirty="0"/>
          </a:p>
        </p:txBody>
      </p:sp>
      <p:sp>
        <p:nvSpPr>
          <p:cNvPr id="5" name="Content Placeholder 2"/>
          <p:cNvSpPr>
            <a:spLocks noGrp="1"/>
          </p:cNvSpPr>
          <p:nvPr>
            <p:ph idx="1"/>
          </p:nvPr>
        </p:nvSpPr>
        <p:spPr>
          <a:xfrm>
            <a:off x="4003564" y="2103009"/>
            <a:ext cx="4761976" cy="3759879"/>
          </a:xfrm>
        </p:spPr>
        <p:txBody>
          <a:bodyPr>
            <a:normAutofit/>
          </a:bodyPr>
          <a:lstStyle/>
          <a:p>
            <a:r>
              <a:rPr lang="en-US" dirty="0" smtClean="0"/>
              <a:t>Locking models are non-unique</a:t>
            </a:r>
          </a:p>
          <a:p>
            <a:r>
              <a:rPr lang="en-US" dirty="0" smtClean="0"/>
              <a:t>Information in along strike locking variations near or on shore</a:t>
            </a:r>
            <a:endParaRPr lang="en-US" dirty="0"/>
          </a:p>
          <a:p>
            <a:r>
              <a:rPr lang="en-US" dirty="0" smtClean="0"/>
              <a:t>Wide transition zone between ~44-46N aligns with Siletz</a:t>
            </a:r>
          </a:p>
        </p:txBody>
      </p:sp>
      <p:pic>
        <p:nvPicPr>
          <p:cNvPr id="4" name="Picture 3"/>
          <p:cNvPicPr>
            <a:picLocks noChangeAspect="1"/>
          </p:cNvPicPr>
          <p:nvPr/>
        </p:nvPicPr>
        <p:blipFill>
          <a:blip r:embed="rId2"/>
          <a:stretch>
            <a:fillRect/>
          </a:stretch>
        </p:blipFill>
        <p:spPr>
          <a:xfrm>
            <a:off x="584998" y="1397062"/>
            <a:ext cx="2820414" cy="5152516"/>
          </a:xfrm>
          <a:prstGeom prst="rect">
            <a:avLst/>
          </a:prstGeom>
        </p:spPr>
      </p:pic>
    </p:spTree>
    <p:extLst>
      <p:ext uri="{BB962C8B-B14F-4D97-AF65-F5344CB8AC3E}">
        <p14:creationId xmlns:p14="http://schemas.microsoft.com/office/powerpoint/2010/main" val="2960160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SSE Models Block Models</a:t>
            </a:r>
            <a:endParaRPr lang="en-US" dirty="0"/>
          </a:p>
        </p:txBody>
      </p:sp>
      <p:sp>
        <p:nvSpPr>
          <p:cNvPr id="5" name="Content Placeholder 2"/>
          <p:cNvSpPr>
            <a:spLocks noGrp="1"/>
          </p:cNvSpPr>
          <p:nvPr>
            <p:ph idx="1"/>
          </p:nvPr>
        </p:nvSpPr>
        <p:spPr>
          <a:xfrm>
            <a:off x="3752497" y="1320890"/>
            <a:ext cx="4625682" cy="5154429"/>
          </a:xfrm>
        </p:spPr>
        <p:txBody>
          <a:bodyPr>
            <a:normAutofit fontScale="70000" lnSpcReduction="20000"/>
          </a:bodyPr>
          <a:lstStyle/>
          <a:p>
            <a:r>
              <a:rPr lang="en-US" dirty="0" smtClean="0"/>
              <a:t>PANGA and PBO time series from 2005.5-2011 </a:t>
            </a:r>
          </a:p>
          <a:p>
            <a:r>
              <a:rPr lang="en-US" dirty="0" smtClean="0"/>
              <a:t>Inter-SSE Block rotations, homogeneous block strain rates for ECCR, WCCR and YFTB, and Gaussian locking are estimated </a:t>
            </a:r>
          </a:p>
          <a:p>
            <a:r>
              <a:rPr lang="en-US" dirty="0" smtClean="0"/>
              <a:t>The time series estimates start time and seasonal signals are estimated as well as:</a:t>
            </a:r>
          </a:p>
          <a:p>
            <a:pPr marL="0" indent="0">
              <a:buNone/>
            </a:pPr>
            <a:endParaRPr lang="en-US" dirty="0" smtClean="0"/>
          </a:p>
          <a:p>
            <a:pPr marL="0" indent="0">
              <a:buNone/>
            </a:pPr>
            <a:r>
              <a:rPr lang="en-US" dirty="0" smtClean="0"/>
              <a:t> </a:t>
            </a:r>
          </a:p>
          <a:p>
            <a:pPr marL="0" indent="0">
              <a:buNone/>
            </a:pPr>
            <a:endParaRPr lang="en-US" dirty="0"/>
          </a:p>
          <a:p>
            <a:pPr marL="0" indent="0">
              <a:buNone/>
            </a:pPr>
            <a:endParaRPr lang="en-US" dirty="0" smtClean="0"/>
          </a:p>
          <a:p>
            <a:pPr marL="0" indent="0">
              <a:buNone/>
            </a:pPr>
            <a:endParaRPr lang="en-US" dirty="0" smtClean="0"/>
          </a:p>
          <a:p>
            <a:endParaRPr lang="en-US" dirty="0" smtClean="0"/>
          </a:p>
          <a:p>
            <a:r>
              <a:rPr lang="en-US" dirty="0" smtClean="0"/>
              <a:t>16 SSE events solved</a:t>
            </a:r>
          </a:p>
        </p:txBody>
      </p:sp>
      <p:pic>
        <p:nvPicPr>
          <p:cNvPr id="4" name="Picture 3" descr="model_setu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68" y="1444532"/>
            <a:ext cx="3255935" cy="5152516"/>
          </a:xfrm>
          <a:prstGeom prst="rect">
            <a:avLst/>
          </a:prstGeom>
        </p:spPr>
      </p:pic>
      <p:pic>
        <p:nvPicPr>
          <p:cNvPr id="6" name="Picture 5" descr="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978" y="3611573"/>
            <a:ext cx="2639755" cy="1940260"/>
          </a:xfrm>
          <a:prstGeom prst="rect">
            <a:avLst/>
          </a:prstGeom>
        </p:spPr>
      </p:pic>
      <p:grpSp>
        <p:nvGrpSpPr>
          <p:cNvPr id="27" name="Group 26"/>
          <p:cNvGrpSpPr/>
          <p:nvPr/>
        </p:nvGrpSpPr>
        <p:grpSpPr>
          <a:xfrm>
            <a:off x="6481638" y="2740199"/>
            <a:ext cx="1974975" cy="1222948"/>
            <a:chOff x="6481638" y="2740199"/>
            <a:chExt cx="1974975" cy="1222948"/>
          </a:xfrm>
        </p:grpSpPr>
        <p:cxnSp>
          <p:nvCxnSpPr>
            <p:cNvPr id="10" name="Straight Arrow Connector 9"/>
            <p:cNvCxnSpPr/>
            <p:nvPr/>
          </p:nvCxnSpPr>
          <p:spPr>
            <a:xfrm flipH="1">
              <a:off x="6853894" y="3357359"/>
              <a:ext cx="489043" cy="6057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6481638" y="3291671"/>
              <a:ext cx="861299" cy="59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327090" y="2740199"/>
              <a:ext cx="1129523" cy="646331"/>
            </a:xfrm>
            <a:prstGeom prst="rect">
              <a:avLst/>
            </a:prstGeom>
            <a:noFill/>
          </p:spPr>
          <p:txBody>
            <a:bodyPr wrap="none" rtlCol="0">
              <a:spAutoFit/>
            </a:bodyPr>
            <a:lstStyle/>
            <a:p>
              <a:r>
                <a:rPr lang="en-US" dirty="0" smtClean="0"/>
                <a:t>Inter-SSE</a:t>
              </a:r>
            </a:p>
            <a:p>
              <a:r>
                <a:rPr lang="en-US" dirty="0" smtClean="0"/>
                <a:t>Velocities</a:t>
              </a:r>
              <a:endParaRPr lang="en-US" dirty="0"/>
            </a:p>
          </p:txBody>
        </p:sp>
      </p:grpSp>
      <p:grpSp>
        <p:nvGrpSpPr>
          <p:cNvPr id="20" name="Group 19"/>
          <p:cNvGrpSpPr/>
          <p:nvPr/>
        </p:nvGrpSpPr>
        <p:grpSpPr>
          <a:xfrm>
            <a:off x="3561980" y="3817174"/>
            <a:ext cx="2722581" cy="879888"/>
            <a:chOff x="3561980" y="4313506"/>
            <a:chExt cx="2722581" cy="879888"/>
          </a:xfrm>
        </p:grpSpPr>
        <p:cxnSp>
          <p:nvCxnSpPr>
            <p:cNvPr id="16" name="Straight Arrow Connector 15"/>
            <p:cNvCxnSpPr/>
            <p:nvPr/>
          </p:nvCxnSpPr>
          <p:spPr>
            <a:xfrm flipV="1">
              <a:off x="4364887" y="4313506"/>
              <a:ext cx="1510922" cy="4817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4364887" y="4383243"/>
              <a:ext cx="1919674" cy="4119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61980" y="4547063"/>
              <a:ext cx="787445" cy="646331"/>
            </a:xfrm>
            <a:prstGeom prst="rect">
              <a:avLst/>
            </a:prstGeom>
            <a:noFill/>
          </p:spPr>
          <p:txBody>
            <a:bodyPr wrap="none" rtlCol="0">
              <a:spAutoFit/>
            </a:bodyPr>
            <a:lstStyle/>
            <a:p>
              <a:r>
                <a:rPr lang="en-US" dirty="0" smtClean="0"/>
                <a:t>SSE </a:t>
              </a:r>
            </a:p>
            <a:p>
              <a:r>
                <a:rPr lang="en-US" dirty="0" smtClean="0"/>
                <a:t>events</a:t>
              </a:r>
              <a:endParaRPr lang="en-US" dirty="0"/>
            </a:p>
          </p:txBody>
        </p:sp>
      </p:grpSp>
      <p:grpSp>
        <p:nvGrpSpPr>
          <p:cNvPr id="28" name="Group 27"/>
          <p:cNvGrpSpPr/>
          <p:nvPr/>
        </p:nvGrpSpPr>
        <p:grpSpPr>
          <a:xfrm>
            <a:off x="6233467" y="3817174"/>
            <a:ext cx="2880721" cy="2134578"/>
            <a:chOff x="6233467" y="3817174"/>
            <a:chExt cx="2880721" cy="2134578"/>
          </a:xfrm>
        </p:grpSpPr>
        <p:sp>
          <p:nvSpPr>
            <p:cNvPr id="21" name="Oval 20"/>
            <p:cNvSpPr/>
            <p:nvPr/>
          </p:nvSpPr>
          <p:spPr>
            <a:xfrm>
              <a:off x="6233467" y="3817174"/>
              <a:ext cx="167880" cy="145973"/>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flipH="1" flipV="1">
              <a:off x="6401347" y="3999638"/>
              <a:ext cx="1211658" cy="7517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788184" y="4751423"/>
              <a:ext cx="1326004" cy="1200329"/>
            </a:xfrm>
            <a:prstGeom prst="rect">
              <a:avLst/>
            </a:prstGeom>
            <a:noFill/>
          </p:spPr>
          <p:txBody>
            <a:bodyPr wrap="none" rtlCol="0">
              <a:spAutoFit/>
            </a:bodyPr>
            <a:lstStyle/>
            <a:p>
              <a:r>
                <a:rPr lang="en-US" dirty="0" smtClean="0"/>
                <a:t>Start time,</a:t>
              </a:r>
            </a:p>
            <a:p>
              <a:r>
                <a:rPr lang="en-US" dirty="0" smtClean="0"/>
                <a:t>Duration &amp;</a:t>
              </a:r>
            </a:p>
            <a:p>
              <a:r>
                <a:rPr lang="en-US" dirty="0" smtClean="0"/>
                <a:t>Amplitude</a:t>
              </a:r>
            </a:p>
            <a:p>
              <a:r>
                <a:rPr lang="en-US" dirty="0" smtClean="0"/>
                <a:t>Estimated</a:t>
              </a:r>
              <a:endParaRPr lang="en-US" dirty="0"/>
            </a:p>
          </p:txBody>
        </p:sp>
      </p:grpSp>
    </p:spTree>
    <p:extLst>
      <p:ext uri="{BB962C8B-B14F-4D97-AF65-F5344CB8AC3E}">
        <p14:creationId xmlns:p14="http://schemas.microsoft.com/office/powerpoint/2010/main" val="1619063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368396"/>
            <a:ext cx="8042276" cy="1336956"/>
          </a:xfrm>
        </p:spPr>
        <p:txBody>
          <a:bodyPr>
            <a:normAutofit fontScale="90000"/>
          </a:bodyPr>
          <a:lstStyle/>
          <a:p>
            <a:r>
              <a:rPr lang="en-US" dirty="0" smtClean="0"/>
              <a:t>3. Cumulative Slow Slip 2005.5-2011</a:t>
            </a:r>
            <a:endParaRPr lang="en-US" dirty="0"/>
          </a:p>
        </p:txBody>
      </p:sp>
      <p:pic>
        <p:nvPicPr>
          <p:cNvPr id="3" name="Picture 2" descr="2005_2011_totaldis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37" y="1851517"/>
            <a:ext cx="8312727" cy="5006483"/>
          </a:xfrm>
          <a:prstGeom prst="rect">
            <a:avLst/>
          </a:prstGeom>
        </p:spPr>
      </p:pic>
      <p:sp>
        <p:nvSpPr>
          <p:cNvPr id="8" name="Rectangle 7"/>
          <p:cNvSpPr/>
          <p:nvPr/>
        </p:nvSpPr>
        <p:spPr>
          <a:xfrm>
            <a:off x="317510" y="1705353"/>
            <a:ext cx="3050362" cy="51526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678002" y="1851517"/>
            <a:ext cx="3050362" cy="500648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87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a:xfrm>
            <a:off x="685800" y="76200"/>
            <a:ext cx="7772400" cy="1143000"/>
          </a:xfrm>
        </p:spPr>
        <p:txBody>
          <a:bodyPr/>
          <a:lstStyle/>
          <a:p>
            <a:pPr eaLnBrk="1" hangingPunct="1"/>
            <a:r>
              <a:rPr lang="en-US" sz="3600" dirty="0" smtClean="0">
                <a:latin typeface="Arial" charset="0"/>
                <a:ea typeface="ＭＳ Ｐゴシック" charset="0"/>
                <a:cs typeface="ＭＳ Ｐゴシック" charset="0"/>
              </a:rPr>
              <a:t>Cascadia </a:t>
            </a:r>
            <a:r>
              <a:rPr lang="en-US" sz="3600" dirty="0" err="1" smtClean="0">
                <a:latin typeface="Arial" charset="0"/>
                <a:ea typeface="ＭＳ Ｐゴシック" charset="0"/>
                <a:cs typeface="ＭＳ Ｐゴシック" charset="0"/>
              </a:rPr>
              <a:t>Subduction</a:t>
            </a:r>
            <a:r>
              <a:rPr lang="en-US" sz="3600" dirty="0" smtClean="0">
                <a:latin typeface="Arial" charset="0"/>
                <a:ea typeface="ＭＳ Ｐゴシック" charset="0"/>
                <a:cs typeface="ＭＳ Ｐゴシック" charset="0"/>
              </a:rPr>
              <a:t> Zone</a:t>
            </a:r>
            <a:endParaRPr lang="en-US" sz="3600" dirty="0">
              <a:latin typeface="Arial" charset="0"/>
              <a:ea typeface="ＭＳ Ｐゴシック" charset="0"/>
              <a:cs typeface="ＭＳ Ｐゴシック" charset="0"/>
            </a:endParaRPr>
          </a:p>
        </p:txBody>
      </p:sp>
      <p:pic>
        <p:nvPicPr>
          <p:cNvPr id="18434" name="Picture 3" descr="subductionXs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31" y="1738024"/>
            <a:ext cx="6050868" cy="453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849083" y="1738024"/>
            <a:ext cx="2776067" cy="2009615"/>
            <a:chOff x="1849083" y="1738024"/>
            <a:chExt cx="2776067" cy="2009615"/>
          </a:xfrm>
        </p:grpSpPr>
        <p:sp>
          <p:nvSpPr>
            <p:cNvPr id="18440" name="Line 8"/>
            <p:cNvSpPr>
              <a:spLocks noChangeShapeType="1"/>
            </p:cNvSpPr>
            <p:nvPr/>
          </p:nvSpPr>
          <p:spPr bwMode="auto">
            <a:xfrm flipH="1">
              <a:off x="1849083" y="2279997"/>
              <a:ext cx="777405" cy="146764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441" name="Text Box 9"/>
            <p:cNvSpPr txBox="1">
              <a:spLocks noChangeArrowheads="1"/>
            </p:cNvSpPr>
            <p:nvPr/>
          </p:nvSpPr>
          <p:spPr bwMode="auto">
            <a:xfrm>
              <a:off x="2626488" y="1738024"/>
              <a:ext cx="1998662" cy="830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r>
                <a:rPr lang="en-US" sz="2400" dirty="0" err="1">
                  <a:solidFill>
                    <a:srgbClr val="FFFFFF"/>
                  </a:solidFill>
                </a:rPr>
                <a:t>Megathrust</a:t>
              </a:r>
              <a:endParaRPr lang="en-US" sz="2400" dirty="0">
                <a:solidFill>
                  <a:srgbClr val="FFFFFF"/>
                </a:solidFill>
              </a:endParaRPr>
            </a:p>
            <a:p>
              <a:r>
                <a:rPr lang="en-US" sz="2400" dirty="0">
                  <a:solidFill>
                    <a:srgbClr val="FFFFFF"/>
                  </a:solidFill>
                </a:rPr>
                <a:t>Earthquakes!</a:t>
              </a:r>
            </a:p>
          </p:txBody>
        </p:sp>
      </p:grpSp>
      <p:sp>
        <p:nvSpPr>
          <p:cNvPr id="18437" name="Text Box 10"/>
          <p:cNvSpPr txBox="1">
            <a:spLocks noChangeArrowheads="1"/>
          </p:cNvSpPr>
          <p:nvPr/>
        </p:nvSpPr>
        <p:spPr bwMode="auto">
          <a:xfrm>
            <a:off x="7451725" y="3933825"/>
            <a:ext cx="184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endParaRPr lang="en-US" sz="2400"/>
          </a:p>
        </p:txBody>
      </p:sp>
      <p:sp>
        <p:nvSpPr>
          <p:cNvPr id="18438" name="Rectangle 11"/>
          <p:cNvSpPr>
            <a:spLocks noChangeArrowheads="1"/>
          </p:cNvSpPr>
          <p:nvPr/>
        </p:nvSpPr>
        <p:spPr bwMode="auto">
          <a:xfrm>
            <a:off x="68004" y="6349637"/>
            <a:ext cx="8390195"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sz="1800" dirty="0"/>
              <a:t>Figure </a:t>
            </a:r>
            <a:r>
              <a:rPr lang="en-US" sz="1800" dirty="0" smtClean="0"/>
              <a:t>from John Delaney, picture taken from a website I may regret being on… </a:t>
            </a:r>
            <a:endParaRPr lang="en-US" sz="1800" dirty="0"/>
          </a:p>
        </p:txBody>
      </p:sp>
      <p:sp>
        <p:nvSpPr>
          <p:cNvPr id="10" name="Content Placeholder 2"/>
          <p:cNvSpPr txBox="1">
            <a:spLocks/>
          </p:cNvSpPr>
          <p:nvPr/>
        </p:nvSpPr>
        <p:spPr>
          <a:xfrm>
            <a:off x="6284234" y="1738023"/>
            <a:ext cx="2746587" cy="4658465"/>
          </a:xfrm>
          <a:prstGeom prst="rect">
            <a:avLst/>
          </a:prstGeom>
        </p:spPr>
        <p:txBody>
          <a:bodyPr vert="horz" lIns="91440" tIns="45720" rIns="91440" bIns="45720" rtlCol="0">
            <a:normAutofit fontScale="92500"/>
          </a:bodyPr>
          <a:lstStyle>
            <a:lvl1pPr marL="342900" indent="-342900" algn="l" defTabSz="914400" rtl="0" eaLnBrk="1" latinLnBrk="0" hangingPunct="1">
              <a:spcBef>
                <a:spcPts val="2000"/>
              </a:spcBef>
              <a:buFontTx/>
              <a:buBlip>
                <a:blip r:embed="rId4"/>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4"/>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4"/>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4"/>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4"/>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4"/>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4"/>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4"/>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4"/>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a:lstStyle>
          <a:p>
            <a:r>
              <a:rPr lang="en-US" sz="2400" b="1" dirty="0" smtClean="0"/>
              <a:t>“Locking” </a:t>
            </a:r>
            <a:r>
              <a:rPr lang="en-US" sz="2400" dirty="0" smtClean="0"/>
              <a:t>describes how much plates are stuck.  </a:t>
            </a:r>
          </a:p>
          <a:p>
            <a:r>
              <a:rPr lang="en-US" sz="2400" b="1" dirty="0" smtClean="0"/>
              <a:t>“Creep” </a:t>
            </a:r>
            <a:r>
              <a:rPr lang="en-US" sz="2400" dirty="0" smtClean="0"/>
              <a:t>describes how much plates slip between major earthquakes</a:t>
            </a:r>
          </a:p>
          <a:p>
            <a:r>
              <a:rPr lang="en-US" sz="2400" dirty="0" smtClean="0"/>
              <a:t>Between major Earthquakes, Plate interface stuck and building stress</a:t>
            </a:r>
          </a:p>
        </p:txBody>
      </p:sp>
      <p:pic>
        <p:nvPicPr>
          <p:cNvPr id="3" name="Picture 2" descr="satan-with-pitchfo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962" y="4880871"/>
            <a:ext cx="1820975" cy="1367756"/>
          </a:xfrm>
          <a:prstGeom prst="rect">
            <a:avLst/>
          </a:prstGeom>
        </p:spPr>
      </p:pic>
    </p:spTree>
    <p:extLst>
      <p:ext uri="{BB962C8B-B14F-4D97-AF65-F5344CB8AC3E}">
        <p14:creationId xmlns:p14="http://schemas.microsoft.com/office/powerpoint/2010/main" val="2648427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36094"/>
            <a:ext cx="8042276" cy="730098"/>
          </a:xfrm>
        </p:spPr>
        <p:txBody>
          <a:bodyPr>
            <a:normAutofit fontScale="90000"/>
          </a:bodyPr>
          <a:lstStyle/>
          <a:p>
            <a:r>
              <a:rPr lang="en-US" dirty="0" smtClean="0"/>
              <a:t>Creep and ETS</a:t>
            </a:r>
            <a:endParaRPr lang="en-US" dirty="0"/>
          </a:p>
        </p:txBody>
      </p:sp>
      <p:pic>
        <p:nvPicPr>
          <p:cNvPr id="5" name="Picture 4" descr="locking_trem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73" y="946666"/>
            <a:ext cx="3148760" cy="5667768"/>
          </a:xfrm>
          <a:prstGeom prst="rect">
            <a:avLst/>
          </a:prstGeom>
        </p:spPr>
      </p:pic>
      <p:sp>
        <p:nvSpPr>
          <p:cNvPr id="7" name="Content Placeholder 2"/>
          <p:cNvSpPr txBox="1">
            <a:spLocks/>
          </p:cNvSpPr>
          <p:nvPr/>
        </p:nvSpPr>
        <p:spPr>
          <a:xfrm>
            <a:off x="3613139" y="1011466"/>
            <a:ext cx="5231778" cy="4998852"/>
          </a:xfrm>
          <a:prstGeom prst="rect">
            <a:avLst/>
          </a:prstGeom>
        </p:spPr>
        <p:txBody>
          <a:bodyPr vert="horz" lIns="91440" tIns="45720" rIns="91440" bIns="45720" rtlCol="0">
            <a:norm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en-US" dirty="0"/>
              <a:t>96% of tremors from 2009-2012 (white line</a:t>
            </a:r>
            <a:r>
              <a:rPr lang="en-US" dirty="0" smtClean="0"/>
              <a:t>) </a:t>
            </a:r>
            <a:endParaRPr lang="en-US" dirty="0"/>
          </a:p>
          <a:p>
            <a:r>
              <a:rPr lang="en-US" dirty="0"/>
              <a:t>Locking transition zone extends to the depth of slow slip in central </a:t>
            </a:r>
            <a:r>
              <a:rPr lang="en-US" dirty="0" smtClean="0"/>
              <a:t>Oregon  -- however, models </a:t>
            </a:r>
            <a:r>
              <a:rPr lang="en-US" dirty="0"/>
              <a:t>are non-</a:t>
            </a:r>
            <a:r>
              <a:rPr lang="en-US" dirty="0" smtClean="0"/>
              <a:t>unique</a:t>
            </a:r>
            <a:endParaRPr lang="en-US" dirty="0"/>
          </a:p>
        </p:txBody>
      </p:sp>
    </p:spTree>
    <p:extLst>
      <p:ext uri="{BB962C8B-B14F-4D97-AF65-F5344CB8AC3E}">
        <p14:creationId xmlns:p14="http://schemas.microsoft.com/office/powerpoint/2010/main" val="2552799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374234"/>
            <a:ext cx="8042276" cy="707417"/>
          </a:xfrm>
        </p:spPr>
        <p:txBody>
          <a:bodyPr>
            <a:normAutofit fontScale="90000"/>
          </a:bodyPr>
          <a:lstStyle/>
          <a:p>
            <a:r>
              <a:rPr lang="en-US" dirty="0" smtClean="0"/>
              <a:t>Fit to Time Series</a:t>
            </a:r>
            <a:endParaRPr lang="en-US" dirty="0"/>
          </a:p>
        </p:txBody>
      </p:sp>
      <p:pic>
        <p:nvPicPr>
          <p:cNvPr id="3" name="Picture 2" descr="all_t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488" y="1177119"/>
            <a:ext cx="7557025" cy="5477977"/>
          </a:xfrm>
          <a:prstGeom prst="rect">
            <a:avLst/>
          </a:prstGeom>
        </p:spPr>
      </p:pic>
      <p:sp>
        <p:nvSpPr>
          <p:cNvPr id="5" name="TextBox 4"/>
          <p:cNvSpPr txBox="1"/>
          <p:nvPr/>
        </p:nvSpPr>
        <p:spPr>
          <a:xfrm>
            <a:off x="6693648" y="1171297"/>
            <a:ext cx="1761454" cy="369332"/>
          </a:xfrm>
          <a:prstGeom prst="rect">
            <a:avLst/>
          </a:prstGeom>
          <a:noFill/>
        </p:spPr>
        <p:txBody>
          <a:bodyPr wrap="square" rtlCol="0">
            <a:spAutoFit/>
          </a:bodyPr>
          <a:lstStyle/>
          <a:p>
            <a:r>
              <a:rPr lang="en-US" dirty="0" smtClean="0"/>
              <a:t>Red </a:t>
            </a:r>
            <a:r>
              <a:rPr lang="en-US" dirty="0" smtClean="0">
                <a:latin typeface="Symbol" charset="2"/>
                <a:cs typeface="Symbol" charset="2"/>
              </a:rPr>
              <a:t>c</a:t>
            </a:r>
            <a:r>
              <a:rPr lang="en-US" baseline="30000" dirty="0" smtClean="0"/>
              <a:t>2</a:t>
            </a:r>
            <a:r>
              <a:rPr lang="en-US" dirty="0" smtClean="0"/>
              <a:t> = 1.4</a:t>
            </a:r>
            <a:endParaRPr lang="en-US" dirty="0"/>
          </a:p>
        </p:txBody>
      </p:sp>
      <p:sp>
        <p:nvSpPr>
          <p:cNvPr id="4" name="Rectangle 3"/>
          <p:cNvSpPr/>
          <p:nvPr/>
        </p:nvSpPr>
        <p:spPr>
          <a:xfrm>
            <a:off x="2834909" y="1081651"/>
            <a:ext cx="5515604" cy="55734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770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955" y="464952"/>
            <a:ext cx="8042276" cy="843500"/>
          </a:xfrm>
        </p:spPr>
        <p:txBody>
          <a:bodyPr/>
          <a:lstStyle/>
          <a:p>
            <a:r>
              <a:rPr lang="en-US" dirty="0" smtClean="0"/>
              <a:t>Example Events</a:t>
            </a:r>
            <a:endParaRPr lang="en-US" dirty="0"/>
          </a:p>
        </p:txBody>
      </p:sp>
      <p:pic>
        <p:nvPicPr>
          <p:cNvPr id="4" name="Picture 3"/>
          <p:cNvPicPr>
            <a:picLocks noChangeAspect="1"/>
          </p:cNvPicPr>
          <p:nvPr/>
        </p:nvPicPr>
        <p:blipFill>
          <a:blip r:embed="rId2"/>
          <a:stretch>
            <a:fillRect/>
          </a:stretch>
        </p:blipFill>
        <p:spPr>
          <a:xfrm>
            <a:off x="1518079" y="1423996"/>
            <a:ext cx="2919759" cy="5123892"/>
          </a:xfrm>
          <a:prstGeom prst="rect">
            <a:avLst/>
          </a:prstGeom>
        </p:spPr>
      </p:pic>
      <p:pic>
        <p:nvPicPr>
          <p:cNvPr id="3" name="Picture 2" descr="events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7490" y="1427248"/>
            <a:ext cx="3175234" cy="5120640"/>
          </a:xfrm>
          <a:prstGeom prst="rect">
            <a:avLst/>
          </a:prstGeom>
        </p:spPr>
      </p:pic>
    </p:spTree>
    <p:extLst>
      <p:ext uri="{BB962C8B-B14F-4D97-AF65-F5344CB8AC3E}">
        <p14:creationId xmlns:p14="http://schemas.microsoft.com/office/powerpoint/2010/main" val="1953355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60225" y="197760"/>
            <a:ext cx="8455175" cy="437292"/>
          </a:xfrm>
        </p:spPr>
        <p:txBody>
          <a:bodyPr>
            <a:normAutofit fontScale="90000"/>
          </a:bodyPr>
          <a:lstStyle/>
          <a:p>
            <a:r>
              <a:rPr lang="en-US" sz="2400" dirty="0" smtClean="0"/>
              <a:t>3. </a:t>
            </a:r>
            <a:r>
              <a:rPr lang="en-US" sz="2400" dirty="0" err="1" smtClean="0"/>
              <a:t>Coseismic</a:t>
            </a:r>
            <a:r>
              <a:rPr lang="en-US" sz="2400" dirty="0" smtClean="0"/>
              <a:t> </a:t>
            </a:r>
            <a:r>
              <a:rPr lang="en-US" sz="2400" dirty="0"/>
              <a:t>Subsidence from </a:t>
            </a:r>
            <a:r>
              <a:rPr lang="en-US" sz="2400" dirty="0" err="1"/>
              <a:t>Paleoelevation</a:t>
            </a:r>
            <a:r>
              <a:rPr lang="en-US" sz="2400" dirty="0"/>
              <a:t> Studies</a:t>
            </a:r>
          </a:p>
        </p:txBody>
      </p:sp>
      <p:sp>
        <p:nvSpPr>
          <p:cNvPr id="16413" name="Rectangle 30"/>
          <p:cNvSpPr>
            <a:spLocks noChangeArrowheads="1"/>
          </p:cNvSpPr>
          <p:nvPr/>
        </p:nvSpPr>
        <p:spPr bwMode="auto">
          <a:xfrm>
            <a:off x="7454900" y="2536825"/>
            <a:ext cx="184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endParaRPr lang="en-US" sz="2400"/>
          </a:p>
        </p:txBody>
      </p:sp>
      <p:sp>
        <p:nvSpPr>
          <p:cNvPr id="9" name="TextBox 8"/>
          <p:cNvSpPr txBox="1"/>
          <p:nvPr/>
        </p:nvSpPr>
        <p:spPr>
          <a:xfrm>
            <a:off x="6987801" y="6189818"/>
            <a:ext cx="2123636" cy="369332"/>
          </a:xfrm>
          <a:prstGeom prst="rect">
            <a:avLst/>
          </a:prstGeom>
          <a:noFill/>
        </p:spPr>
        <p:txBody>
          <a:bodyPr wrap="none" rtlCol="0">
            <a:spAutoFit/>
          </a:bodyPr>
          <a:lstStyle/>
          <a:p>
            <a:r>
              <a:rPr lang="en-US" dirty="0" smtClean="0"/>
              <a:t>Wang et al., 2013</a:t>
            </a:r>
            <a:endParaRPr lang="en-US" dirty="0"/>
          </a:p>
        </p:txBody>
      </p:sp>
      <p:sp>
        <p:nvSpPr>
          <p:cNvPr id="7" name="TextBox 6"/>
          <p:cNvSpPr txBox="1"/>
          <p:nvPr/>
        </p:nvSpPr>
        <p:spPr>
          <a:xfrm>
            <a:off x="192773" y="1760661"/>
            <a:ext cx="2637243" cy="3970318"/>
          </a:xfrm>
          <a:prstGeom prst="rect">
            <a:avLst/>
          </a:prstGeom>
          <a:noFill/>
        </p:spPr>
        <p:txBody>
          <a:bodyPr wrap="square" rtlCol="0">
            <a:spAutoFit/>
          </a:bodyPr>
          <a:lstStyle/>
          <a:p>
            <a:pPr marL="285750" indent="-285750">
              <a:buFont typeface="Arial"/>
              <a:buChar char="•"/>
            </a:pPr>
            <a:r>
              <a:rPr lang="en-US" dirty="0" err="1" smtClean="0"/>
              <a:t>Coseismic</a:t>
            </a:r>
            <a:r>
              <a:rPr lang="en-US" dirty="0" smtClean="0"/>
              <a:t> models of the 1700 earthquake</a:t>
            </a:r>
          </a:p>
          <a:p>
            <a:pPr marL="285750" indent="-285750">
              <a:buFont typeface="Arial"/>
              <a:buChar char="•"/>
            </a:pPr>
            <a:endParaRPr lang="en-US" dirty="0"/>
          </a:p>
          <a:p>
            <a:pPr marL="285750" indent="-285750">
              <a:buFont typeface="Arial"/>
              <a:buChar char="•"/>
            </a:pPr>
            <a:r>
              <a:rPr lang="en-US" dirty="0" smtClean="0"/>
              <a:t>Heterogeneous rupture</a:t>
            </a:r>
          </a:p>
          <a:p>
            <a:pPr marL="285750" indent="-285750">
              <a:buFont typeface="Arial"/>
              <a:buChar char="•"/>
            </a:pPr>
            <a:endParaRPr lang="en-US" dirty="0"/>
          </a:p>
          <a:p>
            <a:pPr marL="285750" indent="-285750">
              <a:buFont typeface="Arial"/>
              <a:buChar char="•"/>
            </a:pPr>
            <a:r>
              <a:rPr lang="en-US" dirty="0" smtClean="0"/>
              <a:t>In general, less slip between 43.5 and 46-47N</a:t>
            </a:r>
          </a:p>
          <a:p>
            <a:pPr marL="285750" indent="-285750">
              <a:buFont typeface="Arial"/>
              <a:buChar char="•"/>
            </a:pPr>
            <a:endParaRPr lang="en-US" dirty="0"/>
          </a:p>
          <a:p>
            <a:pPr marL="285750" indent="-285750">
              <a:buFont typeface="Arial"/>
              <a:buChar char="•"/>
            </a:pPr>
            <a:r>
              <a:rPr lang="en-US" dirty="0" smtClean="0"/>
              <a:t>Ill-constrained between 47-49N and 41-43N</a:t>
            </a:r>
            <a:endParaRPr lang="en-US" dirty="0"/>
          </a:p>
        </p:txBody>
      </p:sp>
      <p:pic>
        <p:nvPicPr>
          <p:cNvPr id="11" name="Picture 10"/>
          <p:cNvPicPr>
            <a:picLocks noChangeAspect="1"/>
          </p:cNvPicPr>
          <p:nvPr/>
        </p:nvPicPr>
        <p:blipFill>
          <a:blip r:embed="rId3"/>
          <a:stretch>
            <a:fillRect/>
          </a:stretch>
        </p:blipFill>
        <p:spPr>
          <a:xfrm>
            <a:off x="3072753" y="3826098"/>
            <a:ext cx="6038684" cy="2301629"/>
          </a:xfrm>
          <a:prstGeom prst="rect">
            <a:avLst/>
          </a:prstGeom>
        </p:spPr>
      </p:pic>
      <p:pic>
        <p:nvPicPr>
          <p:cNvPr id="12" name="Picture 11"/>
          <p:cNvPicPr>
            <a:picLocks noChangeAspect="1"/>
          </p:cNvPicPr>
          <p:nvPr/>
        </p:nvPicPr>
        <p:blipFill>
          <a:blip r:embed="rId4"/>
          <a:stretch>
            <a:fillRect/>
          </a:stretch>
        </p:blipFill>
        <p:spPr>
          <a:xfrm>
            <a:off x="2932074" y="1215244"/>
            <a:ext cx="6211926" cy="2598616"/>
          </a:xfrm>
          <a:prstGeom prst="rect">
            <a:avLst/>
          </a:prstGeom>
        </p:spPr>
      </p:pic>
      <p:grpSp>
        <p:nvGrpSpPr>
          <p:cNvPr id="19" name="Group 18"/>
          <p:cNvGrpSpPr/>
          <p:nvPr/>
        </p:nvGrpSpPr>
        <p:grpSpPr>
          <a:xfrm>
            <a:off x="4375334" y="1371269"/>
            <a:ext cx="4098595" cy="4246224"/>
            <a:chOff x="4375334" y="1371269"/>
            <a:chExt cx="4098595" cy="4246224"/>
          </a:xfrm>
        </p:grpSpPr>
        <p:sp>
          <p:nvSpPr>
            <p:cNvPr id="13" name="Rectangle 12"/>
            <p:cNvSpPr/>
            <p:nvPr/>
          </p:nvSpPr>
          <p:spPr>
            <a:xfrm>
              <a:off x="4375334" y="1371269"/>
              <a:ext cx="895831" cy="4241244"/>
            </a:xfrm>
            <a:prstGeom prst="rect">
              <a:avLst/>
            </a:prstGeom>
            <a:noFill/>
            <a:ln w="38100" cmpd="sng">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578098" y="1376249"/>
              <a:ext cx="895831" cy="4241244"/>
            </a:xfrm>
            <a:prstGeom prst="rect">
              <a:avLst/>
            </a:prstGeom>
            <a:noFill/>
            <a:ln w="38100" cmpd="sng">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5511064" y="4331965"/>
            <a:ext cx="1649232" cy="1285528"/>
            <a:chOff x="5511064" y="4331965"/>
            <a:chExt cx="1649232" cy="1285528"/>
          </a:xfrm>
        </p:grpSpPr>
        <p:cxnSp>
          <p:nvCxnSpPr>
            <p:cNvPr id="15" name="Straight Connector 14"/>
            <p:cNvCxnSpPr/>
            <p:nvPr/>
          </p:nvCxnSpPr>
          <p:spPr>
            <a:xfrm>
              <a:off x="5511064" y="4331965"/>
              <a:ext cx="0" cy="1280548"/>
            </a:xfrm>
            <a:prstGeom prst="line">
              <a:avLst/>
            </a:prstGeom>
            <a:ln w="38100" cmpd="sng">
              <a:solidFill>
                <a:schemeClr val="accent6">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160296" y="4336945"/>
              <a:ext cx="0" cy="1280548"/>
            </a:xfrm>
            <a:prstGeom prst="line">
              <a:avLst/>
            </a:prstGeom>
            <a:ln w="38100" cmpd="sng">
              <a:solidFill>
                <a:schemeClr val="accent6">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75293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ompa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30" y="1687977"/>
            <a:ext cx="4677367" cy="4684105"/>
          </a:xfrm>
          <a:prstGeom prst="rect">
            <a:avLst/>
          </a:prstGeom>
        </p:spPr>
      </p:pic>
      <p:sp>
        <p:nvSpPr>
          <p:cNvPr id="2" name="Title 1"/>
          <p:cNvSpPr>
            <a:spLocks noGrp="1"/>
          </p:cNvSpPr>
          <p:nvPr>
            <p:ph type="title"/>
          </p:nvPr>
        </p:nvSpPr>
        <p:spPr/>
        <p:txBody>
          <a:bodyPr>
            <a:normAutofit/>
          </a:bodyPr>
          <a:lstStyle/>
          <a:p>
            <a:r>
              <a:rPr lang="en-US" dirty="0" smtClean="0"/>
              <a:t>Siletz and Creep</a:t>
            </a:r>
            <a:endParaRPr lang="en-US" dirty="0"/>
          </a:p>
        </p:txBody>
      </p:sp>
      <p:grpSp>
        <p:nvGrpSpPr>
          <p:cNvPr id="5" name="Group 4"/>
          <p:cNvGrpSpPr/>
          <p:nvPr/>
        </p:nvGrpSpPr>
        <p:grpSpPr>
          <a:xfrm>
            <a:off x="4904494" y="2528907"/>
            <a:ext cx="4546600" cy="2669637"/>
            <a:chOff x="4904494" y="2528907"/>
            <a:chExt cx="4546600" cy="2669637"/>
          </a:xfrm>
        </p:grpSpPr>
        <p:pic>
          <p:nvPicPr>
            <p:cNvPr id="13" name="Picture 12"/>
            <p:cNvPicPr>
              <a:picLocks noChangeAspect="1"/>
            </p:cNvPicPr>
            <p:nvPr/>
          </p:nvPicPr>
          <p:blipFill>
            <a:blip r:embed="rId3"/>
            <a:stretch>
              <a:fillRect/>
            </a:stretch>
          </p:blipFill>
          <p:spPr>
            <a:xfrm>
              <a:off x="4904494" y="2528907"/>
              <a:ext cx="4546600" cy="2336800"/>
            </a:xfrm>
            <a:prstGeom prst="rect">
              <a:avLst/>
            </a:prstGeom>
          </p:spPr>
        </p:pic>
        <p:sp>
          <p:nvSpPr>
            <p:cNvPr id="14" name="TextBox 13"/>
            <p:cNvSpPr txBox="1"/>
            <p:nvPr/>
          </p:nvSpPr>
          <p:spPr>
            <a:xfrm>
              <a:off x="5441722" y="4829212"/>
              <a:ext cx="3702278" cy="369332"/>
            </a:xfrm>
            <a:prstGeom prst="rect">
              <a:avLst/>
            </a:prstGeom>
            <a:noFill/>
          </p:spPr>
          <p:txBody>
            <a:bodyPr wrap="square" rtlCol="0">
              <a:spAutoFit/>
            </a:bodyPr>
            <a:lstStyle/>
            <a:p>
              <a:r>
                <a:rPr lang="en-US" dirty="0" err="1" smtClean="0"/>
                <a:t>Reyners</a:t>
              </a:r>
              <a:r>
                <a:rPr lang="en-US" dirty="0" smtClean="0"/>
                <a:t> and </a:t>
              </a:r>
              <a:r>
                <a:rPr lang="en-US" dirty="0" err="1" smtClean="0"/>
                <a:t>Eberhart</a:t>
              </a:r>
              <a:r>
                <a:rPr lang="en-US" dirty="0" smtClean="0"/>
                <a:t>-Phillips, 2009</a:t>
              </a:r>
              <a:endParaRPr lang="en-US" dirty="0"/>
            </a:p>
          </p:txBody>
        </p:sp>
      </p:grpSp>
      <p:grpSp>
        <p:nvGrpSpPr>
          <p:cNvPr id="3" name="Group 2"/>
          <p:cNvGrpSpPr/>
          <p:nvPr/>
        </p:nvGrpSpPr>
        <p:grpSpPr>
          <a:xfrm>
            <a:off x="804744" y="2880416"/>
            <a:ext cx="3866828" cy="946909"/>
            <a:chOff x="804744" y="2880416"/>
            <a:chExt cx="3866828" cy="946909"/>
          </a:xfrm>
        </p:grpSpPr>
        <p:cxnSp>
          <p:nvCxnSpPr>
            <p:cNvPr id="15" name="Straight Connector 14"/>
            <p:cNvCxnSpPr/>
            <p:nvPr/>
          </p:nvCxnSpPr>
          <p:spPr>
            <a:xfrm flipV="1">
              <a:off x="804744" y="2880416"/>
              <a:ext cx="1718652" cy="64639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952920" y="3180932"/>
              <a:ext cx="1718652" cy="64639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876851" y="3834624"/>
            <a:ext cx="3866828" cy="946909"/>
            <a:chOff x="876851" y="3834624"/>
            <a:chExt cx="3866828" cy="946909"/>
          </a:xfrm>
        </p:grpSpPr>
        <p:cxnSp>
          <p:nvCxnSpPr>
            <p:cNvPr id="19" name="Straight Connector 18"/>
            <p:cNvCxnSpPr/>
            <p:nvPr/>
          </p:nvCxnSpPr>
          <p:spPr>
            <a:xfrm flipV="1">
              <a:off x="876851" y="3834624"/>
              <a:ext cx="1718652" cy="64639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3025027" y="4135140"/>
              <a:ext cx="1718652" cy="64639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34209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‘Decade Scale’ Velocities	</a:t>
            </a:r>
            <a:endParaRPr lang="en-US" dirty="0"/>
          </a:p>
        </p:txBody>
      </p:sp>
      <p:sp>
        <p:nvSpPr>
          <p:cNvPr id="5" name="Content Placeholder 2"/>
          <p:cNvSpPr>
            <a:spLocks noGrp="1"/>
          </p:cNvSpPr>
          <p:nvPr>
            <p:ph idx="1"/>
          </p:nvPr>
        </p:nvSpPr>
        <p:spPr>
          <a:xfrm>
            <a:off x="3068196" y="1839651"/>
            <a:ext cx="3323720" cy="4668426"/>
          </a:xfrm>
        </p:spPr>
        <p:txBody>
          <a:bodyPr>
            <a:normAutofit fontScale="85000" lnSpcReduction="20000"/>
          </a:bodyPr>
          <a:lstStyle/>
          <a:p>
            <a:r>
              <a:rPr lang="en-US" dirty="0" smtClean="0"/>
              <a:t>GPS time series from PANGA and PBO</a:t>
            </a:r>
          </a:p>
          <a:p>
            <a:r>
              <a:rPr lang="en-US" dirty="0" smtClean="0"/>
              <a:t>GPS velocities are the slope of 3 component position time series from 1997 – 2013 with earthquakes and equipment changes removed</a:t>
            </a:r>
          </a:p>
          <a:p>
            <a:r>
              <a:rPr lang="en-US" dirty="0" smtClean="0"/>
              <a:t>Tide </a:t>
            </a:r>
            <a:r>
              <a:rPr lang="en-US" dirty="0"/>
              <a:t>and Leveling uplift rates from </a:t>
            </a:r>
            <a:r>
              <a:rPr lang="en-US" i="1" dirty="0" err="1"/>
              <a:t>Burgette</a:t>
            </a:r>
            <a:r>
              <a:rPr lang="en-US" i="1" dirty="0"/>
              <a:t> et. al. </a:t>
            </a:r>
            <a:r>
              <a:rPr lang="en-US" dirty="0"/>
              <a:t>[2009] </a:t>
            </a:r>
          </a:p>
          <a:p>
            <a:r>
              <a:rPr lang="en-US" dirty="0"/>
              <a:t>Reduced coastal </a:t>
            </a:r>
            <a:r>
              <a:rPr lang="en-US" dirty="0" err="1"/>
              <a:t>interseismic</a:t>
            </a:r>
            <a:r>
              <a:rPr lang="en-US" dirty="0"/>
              <a:t> uplift from ~43-46°N</a:t>
            </a:r>
          </a:p>
          <a:p>
            <a:endParaRPr lang="en-US" dirty="0" smtClean="0"/>
          </a:p>
          <a:p>
            <a:endParaRPr lang="en-US" dirty="0"/>
          </a:p>
        </p:txBody>
      </p:sp>
      <p:pic>
        <p:nvPicPr>
          <p:cNvPr id="4" name="Picture 3" descr="decade_scale_hvel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5042"/>
            <a:ext cx="2954796" cy="4881838"/>
          </a:xfrm>
          <a:prstGeom prst="rect">
            <a:avLst/>
          </a:prstGeom>
        </p:spPr>
      </p:pic>
      <p:pic>
        <p:nvPicPr>
          <p:cNvPr id="6" name="Picture 5" descr="uplift_rat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916" y="1526075"/>
            <a:ext cx="2632673" cy="4684105"/>
          </a:xfrm>
          <a:prstGeom prst="rect">
            <a:avLst/>
          </a:prstGeom>
        </p:spPr>
      </p:pic>
      <p:grpSp>
        <p:nvGrpSpPr>
          <p:cNvPr id="22" name="Group 21"/>
          <p:cNvGrpSpPr/>
          <p:nvPr/>
        </p:nvGrpSpPr>
        <p:grpSpPr>
          <a:xfrm>
            <a:off x="4628477" y="1458385"/>
            <a:ext cx="3484159" cy="4799855"/>
            <a:chOff x="4628477" y="1458385"/>
            <a:chExt cx="3484159" cy="4799855"/>
          </a:xfrm>
        </p:grpSpPr>
        <p:pic>
          <p:nvPicPr>
            <p:cNvPr id="16" name="Picture 15" descr="vert_prof.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477" y="1458385"/>
              <a:ext cx="1561785" cy="4799855"/>
            </a:xfrm>
            <a:prstGeom prst="rect">
              <a:avLst/>
            </a:prstGeom>
          </p:spPr>
        </p:pic>
        <p:sp>
          <p:nvSpPr>
            <p:cNvPr id="17" name="Oval 16"/>
            <p:cNvSpPr/>
            <p:nvPr/>
          </p:nvSpPr>
          <p:spPr>
            <a:xfrm>
              <a:off x="7404187" y="3438720"/>
              <a:ext cx="708449" cy="1814400"/>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17" idx="0"/>
            </p:cNvCxnSpPr>
            <p:nvPr/>
          </p:nvCxnSpPr>
          <p:spPr>
            <a:xfrm flipH="1" flipV="1">
              <a:off x="6004564" y="2263680"/>
              <a:ext cx="1753848" cy="1175040"/>
            </a:xfrm>
            <a:prstGeom prst="straightConnector1">
              <a:avLst/>
            </a:prstGeom>
            <a:ln>
              <a:solidFill>
                <a:srgbClr val="F44B5B"/>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5641698" y="4708800"/>
              <a:ext cx="2030320" cy="544320"/>
            </a:xfrm>
            <a:prstGeom prst="straightConnector1">
              <a:avLst/>
            </a:prstGeom>
            <a:ln>
              <a:solidFill>
                <a:srgbClr val="F44B5B"/>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9792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1" y="974784"/>
            <a:ext cx="4132453" cy="5883216"/>
            <a:chOff x="4505313" y="580885"/>
            <a:chExt cx="3893414" cy="6162494"/>
          </a:xfrm>
        </p:grpSpPr>
        <p:pic>
          <p:nvPicPr>
            <p:cNvPr id="5" name="Picture 4"/>
            <p:cNvPicPr>
              <a:picLocks noChangeAspect="1"/>
            </p:cNvPicPr>
            <p:nvPr/>
          </p:nvPicPr>
          <p:blipFill>
            <a:blip r:embed="rId2"/>
            <a:stretch>
              <a:fillRect/>
            </a:stretch>
          </p:blipFill>
          <p:spPr>
            <a:xfrm>
              <a:off x="4619966" y="580885"/>
              <a:ext cx="3769525" cy="1250874"/>
            </a:xfrm>
            <a:prstGeom prst="rect">
              <a:avLst/>
            </a:prstGeom>
          </p:spPr>
        </p:pic>
        <p:pic>
          <p:nvPicPr>
            <p:cNvPr id="6" name="Picture 5"/>
            <p:cNvPicPr>
              <a:picLocks noChangeAspect="1"/>
            </p:cNvPicPr>
            <p:nvPr/>
          </p:nvPicPr>
          <p:blipFill>
            <a:blip r:embed="rId3"/>
            <a:stretch>
              <a:fillRect/>
            </a:stretch>
          </p:blipFill>
          <p:spPr>
            <a:xfrm>
              <a:off x="4586158" y="1831759"/>
              <a:ext cx="3803333" cy="1132548"/>
            </a:xfrm>
            <a:prstGeom prst="rect">
              <a:avLst/>
            </a:prstGeom>
          </p:spPr>
        </p:pic>
        <p:pic>
          <p:nvPicPr>
            <p:cNvPr id="7" name="Picture 6"/>
            <p:cNvPicPr>
              <a:picLocks noChangeAspect="1"/>
            </p:cNvPicPr>
            <p:nvPr/>
          </p:nvPicPr>
          <p:blipFill>
            <a:blip r:embed="rId4"/>
            <a:stretch>
              <a:fillRect/>
            </a:stretch>
          </p:blipFill>
          <p:spPr>
            <a:xfrm>
              <a:off x="4646106" y="2968554"/>
              <a:ext cx="3752621" cy="1149452"/>
            </a:xfrm>
            <a:prstGeom prst="rect">
              <a:avLst/>
            </a:prstGeom>
          </p:spPr>
        </p:pic>
        <p:pic>
          <p:nvPicPr>
            <p:cNvPr id="8" name="Picture 7"/>
            <p:cNvPicPr>
              <a:picLocks noChangeAspect="1"/>
            </p:cNvPicPr>
            <p:nvPr/>
          </p:nvPicPr>
          <p:blipFill>
            <a:blip r:embed="rId5"/>
            <a:stretch>
              <a:fillRect/>
            </a:stretch>
          </p:blipFill>
          <p:spPr>
            <a:xfrm>
              <a:off x="4984180" y="4118006"/>
              <a:ext cx="3414547" cy="1166355"/>
            </a:xfrm>
            <a:prstGeom prst="rect">
              <a:avLst/>
            </a:prstGeom>
          </p:spPr>
        </p:pic>
        <p:pic>
          <p:nvPicPr>
            <p:cNvPr id="9" name="Picture 8"/>
            <p:cNvPicPr>
              <a:picLocks noChangeAspect="1"/>
            </p:cNvPicPr>
            <p:nvPr/>
          </p:nvPicPr>
          <p:blipFill>
            <a:blip r:embed="rId6"/>
            <a:stretch>
              <a:fillRect/>
            </a:stretch>
          </p:blipFill>
          <p:spPr>
            <a:xfrm>
              <a:off x="4998685" y="5277624"/>
              <a:ext cx="3397644" cy="1166355"/>
            </a:xfrm>
            <a:prstGeom prst="rect">
              <a:avLst/>
            </a:prstGeom>
          </p:spPr>
        </p:pic>
        <p:pic>
          <p:nvPicPr>
            <p:cNvPr id="10" name="Picture 9"/>
            <p:cNvPicPr>
              <a:picLocks noChangeAspect="1"/>
            </p:cNvPicPr>
            <p:nvPr/>
          </p:nvPicPr>
          <p:blipFill>
            <a:blip r:embed="rId7"/>
            <a:stretch>
              <a:fillRect/>
            </a:stretch>
          </p:blipFill>
          <p:spPr>
            <a:xfrm>
              <a:off x="4505313" y="4146249"/>
              <a:ext cx="490207" cy="1149452"/>
            </a:xfrm>
            <a:prstGeom prst="rect">
              <a:avLst/>
            </a:prstGeom>
          </p:spPr>
        </p:pic>
        <p:pic>
          <p:nvPicPr>
            <p:cNvPr id="11" name="Picture 10"/>
            <p:cNvPicPr>
              <a:picLocks noChangeAspect="1"/>
            </p:cNvPicPr>
            <p:nvPr/>
          </p:nvPicPr>
          <p:blipFill>
            <a:blip r:embed="rId7"/>
            <a:stretch>
              <a:fillRect/>
            </a:stretch>
          </p:blipFill>
          <p:spPr>
            <a:xfrm>
              <a:off x="4514403" y="5301373"/>
              <a:ext cx="490207" cy="1149452"/>
            </a:xfrm>
            <a:prstGeom prst="rect">
              <a:avLst/>
            </a:prstGeom>
          </p:spPr>
        </p:pic>
        <p:pic>
          <p:nvPicPr>
            <p:cNvPr id="12" name="Picture 11"/>
            <p:cNvPicPr>
              <a:picLocks noChangeAspect="1"/>
            </p:cNvPicPr>
            <p:nvPr/>
          </p:nvPicPr>
          <p:blipFill>
            <a:blip r:embed="rId8"/>
            <a:stretch>
              <a:fillRect/>
            </a:stretch>
          </p:blipFill>
          <p:spPr>
            <a:xfrm>
              <a:off x="4906076" y="6388401"/>
              <a:ext cx="3482162" cy="354978"/>
            </a:xfrm>
            <a:prstGeom prst="rect">
              <a:avLst/>
            </a:prstGeom>
          </p:spPr>
        </p:pic>
      </p:grpSp>
      <p:pic>
        <p:nvPicPr>
          <p:cNvPr id="15" name="Picture 14" descr="vert_prof.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5740679" y="1240402"/>
            <a:ext cx="1717964" cy="4799855"/>
          </a:xfrm>
          <a:prstGeom prst="rect">
            <a:avLst/>
          </a:prstGeom>
        </p:spPr>
      </p:pic>
      <p:sp>
        <p:nvSpPr>
          <p:cNvPr id="19" name="TextBox 18"/>
          <p:cNvSpPr txBox="1"/>
          <p:nvPr/>
        </p:nvSpPr>
        <p:spPr>
          <a:xfrm rot="16200000">
            <a:off x="3621569" y="3497110"/>
            <a:ext cx="1535453" cy="461665"/>
          </a:xfrm>
          <a:prstGeom prst="rect">
            <a:avLst/>
          </a:prstGeom>
          <a:solidFill>
            <a:schemeClr val="tx1"/>
          </a:solidFill>
        </p:spPr>
        <p:txBody>
          <a:bodyPr wrap="square" rtlCol="0">
            <a:spAutoFit/>
          </a:bodyPr>
          <a:lstStyle/>
          <a:p>
            <a:r>
              <a:rPr lang="en-US" sz="1200" dirty="0" smtClean="0">
                <a:solidFill>
                  <a:srgbClr val="000000"/>
                </a:solidFill>
              </a:rPr>
              <a:t>Vertical Velocity </a:t>
            </a:r>
          </a:p>
          <a:p>
            <a:r>
              <a:rPr lang="en-US" sz="1200" dirty="0" smtClean="0">
                <a:solidFill>
                  <a:srgbClr val="000000"/>
                </a:solidFill>
              </a:rPr>
              <a:t>(mm/a)</a:t>
            </a:r>
            <a:endParaRPr lang="en-US" sz="1200" dirty="0">
              <a:solidFill>
                <a:srgbClr val="000000"/>
              </a:solidFill>
            </a:endParaRPr>
          </a:p>
        </p:txBody>
      </p:sp>
      <p:sp>
        <p:nvSpPr>
          <p:cNvPr id="20" name="TextBox 19"/>
          <p:cNvSpPr txBox="1"/>
          <p:nvPr/>
        </p:nvSpPr>
        <p:spPr>
          <a:xfrm>
            <a:off x="616077" y="682364"/>
            <a:ext cx="1254520" cy="369332"/>
          </a:xfrm>
          <a:prstGeom prst="rect">
            <a:avLst/>
          </a:prstGeom>
          <a:noFill/>
        </p:spPr>
        <p:txBody>
          <a:bodyPr wrap="none" rtlCol="0">
            <a:spAutoFit/>
          </a:bodyPr>
          <a:lstStyle/>
          <a:p>
            <a:r>
              <a:rPr lang="en-US" dirty="0" smtClean="0">
                <a:solidFill>
                  <a:srgbClr val="000000"/>
                </a:solidFill>
              </a:rPr>
              <a:t>Co-seismic </a:t>
            </a:r>
            <a:endParaRPr lang="en-US" dirty="0">
              <a:solidFill>
                <a:srgbClr val="000000"/>
              </a:solidFill>
            </a:endParaRPr>
          </a:p>
        </p:txBody>
      </p:sp>
      <p:sp>
        <p:nvSpPr>
          <p:cNvPr id="21" name="TextBox 20"/>
          <p:cNvSpPr txBox="1"/>
          <p:nvPr/>
        </p:nvSpPr>
        <p:spPr>
          <a:xfrm>
            <a:off x="4749281" y="2521720"/>
            <a:ext cx="1432153" cy="369332"/>
          </a:xfrm>
          <a:prstGeom prst="rect">
            <a:avLst/>
          </a:prstGeom>
          <a:noFill/>
        </p:spPr>
        <p:txBody>
          <a:bodyPr wrap="none" rtlCol="0">
            <a:spAutoFit/>
          </a:bodyPr>
          <a:lstStyle/>
          <a:p>
            <a:r>
              <a:rPr lang="en-US" dirty="0" smtClean="0">
                <a:solidFill>
                  <a:srgbClr val="000000"/>
                </a:solidFill>
              </a:rPr>
              <a:t>Inter-seismic </a:t>
            </a:r>
            <a:endParaRPr lang="en-US" dirty="0">
              <a:solidFill>
                <a:srgbClr val="000000"/>
              </a:solidFill>
            </a:endParaRPr>
          </a:p>
        </p:txBody>
      </p:sp>
      <p:cxnSp>
        <p:nvCxnSpPr>
          <p:cNvPr id="25" name="Straight Connector 24"/>
          <p:cNvCxnSpPr/>
          <p:nvPr/>
        </p:nvCxnSpPr>
        <p:spPr>
          <a:xfrm>
            <a:off x="1870597" y="1051696"/>
            <a:ext cx="0" cy="5467413"/>
          </a:xfrm>
          <a:prstGeom prst="line">
            <a:avLst/>
          </a:prstGeom>
          <a:ln w="38100" cmpd="sng">
            <a:solidFill>
              <a:srgbClr val="F44B5B"/>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951852" y="1051696"/>
            <a:ext cx="0" cy="5467413"/>
          </a:xfrm>
          <a:prstGeom prst="line">
            <a:avLst/>
          </a:prstGeom>
          <a:ln w="38100" cmpd="sng">
            <a:solidFill>
              <a:srgbClr val="F44B5B"/>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648311" y="3089595"/>
            <a:ext cx="0" cy="1195672"/>
          </a:xfrm>
          <a:prstGeom prst="line">
            <a:avLst/>
          </a:prstGeom>
          <a:ln w="38100" cmpd="sng">
            <a:solidFill>
              <a:srgbClr val="F44B5B"/>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028293" y="3089595"/>
            <a:ext cx="0" cy="1195672"/>
          </a:xfrm>
          <a:prstGeom prst="line">
            <a:avLst/>
          </a:prstGeom>
          <a:ln w="38100" cmpd="sng">
            <a:solidFill>
              <a:srgbClr val="F44B5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04568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when plates are stuck?</a:t>
            </a:r>
            <a:endParaRPr lang="en-US" dirty="0"/>
          </a:p>
        </p:txBody>
      </p:sp>
      <p:sp>
        <p:nvSpPr>
          <p:cNvPr id="5" name="TextBox 4"/>
          <p:cNvSpPr txBox="1"/>
          <p:nvPr/>
        </p:nvSpPr>
        <p:spPr>
          <a:xfrm>
            <a:off x="7143233" y="2877515"/>
            <a:ext cx="1719668" cy="3139321"/>
          </a:xfrm>
          <a:prstGeom prst="rect">
            <a:avLst/>
          </a:prstGeom>
          <a:noFill/>
        </p:spPr>
        <p:txBody>
          <a:bodyPr wrap="square" rtlCol="0">
            <a:spAutoFit/>
          </a:bodyPr>
          <a:lstStyle/>
          <a:p>
            <a:r>
              <a:rPr lang="en-US" dirty="0" smtClean="0"/>
              <a:t>Japan experienced about a meter of subsidence at the coast.  The tsunami was a whopping 10m high (33 </a:t>
            </a:r>
            <a:r>
              <a:rPr lang="en-US" dirty="0" err="1" smtClean="0"/>
              <a:t>ft</a:t>
            </a:r>
            <a:r>
              <a:rPr lang="en-US" dirty="0" smtClean="0"/>
              <a:t>)!</a:t>
            </a:r>
          </a:p>
          <a:p>
            <a:endParaRPr lang="en-US" dirty="0"/>
          </a:p>
          <a:p>
            <a:r>
              <a:rPr lang="en-US" dirty="0" smtClean="0"/>
              <a:t> </a:t>
            </a:r>
            <a:endParaRPr lang="en-US" dirty="0"/>
          </a:p>
        </p:txBody>
      </p:sp>
      <p:sp>
        <p:nvSpPr>
          <p:cNvPr id="11" name="TextBox 10"/>
          <p:cNvSpPr txBox="1"/>
          <p:nvPr/>
        </p:nvSpPr>
        <p:spPr>
          <a:xfrm>
            <a:off x="-4" y="6429682"/>
            <a:ext cx="9144004" cy="369332"/>
          </a:xfrm>
          <a:prstGeom prst="rect">
            <a:avLst/>
          </a:prstGeom>
          <a:noFill/>
        </p:spPr>
        <p:txBody>
          <a:bodyPr wrap="square" rtlCol="0">
            <a:spAutoFit/>
          </a:bodyPr>
          <a:lstStyle/>
          <a:p>
            <a:r>
              <a:rPr lang="en-US" dirty="0" smtClean="0"/>
              <a:t>Image from Leonard et al. [2003]</a:t>
            </a:r>
            <a:endParaRPr lang="en-US" dirty="0"/>
          </a:p>
        </p:txBody>
      </p:sp>
      <p:pic>
        <p:nvPicPr>
          <p:cNvPr id="13" name="Picture 12" descr="hyndman_wang.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2950" y="1616148"/>
            <a:ext cx="4619050" cy="4684105"/>
          </a:xfrm>
          <a:prstGeom prst="rect">
            <a:avLst/>
          </a:prstGeom>
        </p:spPr>
      </p:pic>
      <p:sp>
        <p:nvSpPr>
          <p:cNvPr id="3" name="Rectangle 2"/>
          <p:cNvSpPr/>
          <p:nvPr/>
        </p:nvSpPr>
        <p:spPr>
          <a:xfrm>
            <a:off x="2186810" y="4035092"/>
            <a:ext cx="4731545" cy="239459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459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els_gener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08" y="0"/>
            <a:ext cx="4333649" cy="6858000"/>
          </a:xfrm>
          <a:prstGeom prst="rect">
            <a:avLst/>
          </a:prstGeom>
        </p:spPr>
      </p:pic>
      <p:sp>
        <p:nvSpPr>
          <p:cNvPr id="16421" name="Text Box 39"/>
          <p:cNvSpPr txBox="1">
            <a:spLocks noChangeArrowheads="1"/>
          </p:cNvSpPr>
          <p:nvPr/>
        </p:nvSpPr>
        <p:spPr bwMode="auto">
          <a:xfrm>
            <a:off x="460225" y="6251402"/>
            <a:ext cx="29019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r>
              <a:rPr lang="en-US" dirty="0"/>
              <a:t>ETOPO 1 Bathymetry/Topography</a:t>
            </a:r>
          </a:p>
        </p:txBody>
      </p:sp>
      <p:sp>
        <p:nvSpPr>
          <p:cNvPr id="7" name="Title 1"/>
          <p:cNvSpPr>
            <a:spLocks noGrp="1"/>
          </p:cNvSpPr>
          <p:nvPr>
            <p:ph type="title"/>
          </p:nvPr>
        </p:nvSpPr>
        <p:spPr>
          <a:xfrm>
            <a:off x="4102835" y="147430"/>
            <a:ext cx="5063845" cy="1002264"/>
          </a:xfrm>
        </p:spPr>
        <p:txBody>
          <a:bodyPr/>
          <a:lstStyle/>
          <a:p>
            <a:r>
              <a:rPr lang="en-US" dirty="0" smtClean="0"/>
              <a:t>The Punch Line</a:t>
            </a:r>
            <a:endParaRPr lang="en-US" dirty="0"/>
          </a:p>
        </p:txBody>
      </p:sp>
      <p:sp>
        <p:nvSpPr>
          <p:cNvPr id="8" name="Content Placeholder 2"/>
          <p:cNvSpPr>
            <a:spLocks noGrp="1"/>
          </p:cNvSpPr>
          <p:nvPr>
            <p:ph idx="1"/>
          </p:nvPr>
        </p:nvSpPr>
        <p:spPr>
          <a:xfrm>
            <a:off x="5014274" y="3073545"/>
            <a:ext cx="3762614" cy="1281102"/>
          </a:xfrm>
        </p:spPr>
        <p:txBody>
          <a:bodyPr>
            <a:normAutofit fontScale="92500"/>
          </a:bodyPr>
          <a:lstStyle/>
          <a:p>
            <a:r>
              <a:rPr lang="en-US" sz="2400" dirty="0"/>
              <a:t>P</a:t>
            </a:r>
            <a:r>
              <a:rPr lang="en-US" sz="2400" dirty="0" smtClean="0"/>
              <a:t>ersistent inter-</a:t>
            </a:r>
            <a:r>
              <a:rPr lang="en-US" sz="2400" dirty="0" err="1" smtClean="0"/>
              <a:t>megathrust</a:t>
            </a:r>
            <a:r>
              <a:rPr lang="en-US" sz="2400" dirty="0" smtClean="0"/>
              <a:t> earthquake fault creep in central Cascadia</a:t>
            </a:r>
          </a:p>
        </p:txBody>
      </p:sp>
      <p:pic>
        <p:nvPicPr>
          <p:cNvPr id="9" name="Picture 8"/>
          <p:cNvPicPr>
            <a:picLocks noChangeAspect="1"/>
          </p:cNvPicPr>
          <p:nvPr/>
        </p:nvPicPr>
        <p:blipFill>
          <a:blip r:embed="rId4"/>
          <a:stretch>
            <a:fillRect/>
          </a:stretch>
        </p:blipFill>
        <p:spPr>
          <a:xfrm>
            <a:off x="5766097" y="1244744"/>
            <a:ext cx="1774762" cy="1828800"/>
          </a:xfrm>
          <a:prstGeom prst="rect">
            <a:avLst/>
          </a:prstGeom>
        </p:spPr>
      </p:pic>
      <p:cxnSp>
        <p:nvCxnSpPr>
          <p:cNvPr id="4" name="Straight Connector 3"/>
          <p:cNvCxnSpPr/>
          <p:nvPr/>
        </p:nvCxnSpPr>
        <p:spPr>
          <a:xfrm>
            <a:off x="2494720" y="3231963"/>
            <a:ext cx="2088633" cy="11340"/>
          </a:xfrm>
          <a:prstGeom prst="line">
            <a:avLst/>
          </a:prstGeom>
          <a:ln w="5715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511040" y="4745679"/>
            <a:ext cx="2088633" cy="10309"/>
          </a:xfrm>
          <a:prstGeom prst="line">
            <a:avLst/>
          </a:prstGeom>
          <a:ln w="5715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380766" y="3855676"/>
            <a:ext cx="889787" cy="369332"/>
          </a:xfrm>
          <a:prstGeom prst="rect">
            <a:avLst/>
          </a:prstGeom>
          <a:noFill/>
        </p:spPr>
        <p:txBody>
          <a:bodyPr wrap="none" rtlCol="0">
            <a:spAutoFit/>
          </a:bodyPr>
          <a:lstStyle/>
          <a:p>
            <a:r>
              <a:rPr lang="en-US" dirty="0" smtClean="0"/>
              <a:t>Creep!</a:t>
            </a:r>
            <a:endParaRPr lang="en-US" dirty="0"/>
          </a:p>
        </p:txBody>
      </p:sp>
      <p:cxnSp>
        <p:nvCxnSpPr>
          <p:cNvPr id="15" name="Straight Arrow Connector 14"/>
          <p:cNvCxnSpPr/>
          <p:nvPr/>
        </p:nvCxnSpPr>
        <p:spPr>
          <a:xfrm flipV="1">
            <a:off x="4583353" y="3356703"/>
            <a:ext cx="0" cy="5103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583353" y="4224028"/>
            <a:ext cx="0" cy="5103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Content Placeholder 2"/>
          <p:cNvSpPr txBox="1">
            <a:spLocks/>
          </p:cNvSpPr>
          <p:nvPr/>
        </p:nvSpPr>
        <p:spPr>
          <a:xfrm>
            <a:off x="5014274" y="4404910"/>
            <a:ext cx="3762614" cy="2351376"/>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FontTx/>
              <a:buBlip>
                <a:blip r:embed="rId5"/>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5"/>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5"/>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5"/>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5"/>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5"/>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5"/>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5"/>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5"/>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a:lstStyle>
          <a:p>
            <a:r>
              <a:rPr lang="en-US" dirty="0"/>
              <a:t>Margin wide </a:t>
            </a:r>
            <a:r>
              <a:rPr lang="en-US" dirty="0" smtClean="0"/>
              <a:t>distributions of inter-</a:t>
            </a:r>
            <a:r>
              <a:rPr lang="en-US" dirty="0" err="1" smtClean="0"/>
              <a:t>megathrust</a:t>
            </a:r>
            <a:r>
              <a:rPr lang="en-US" dirty="0" smtClean="0"/>
              <a:t> uplift (and estimated locking) and subsidence from past earthquakes</a:t>
            </a:r>
            <a:endParaRPr lang="en-US" dirty="0"/>
          </a:p>
        </p:txBody>
      </p:sp>
    </p:spTree>
    <p:extLst>
      <p:ext uri="{BB962C8B-B14F-4D97-AF65-F5344CB8AC3E}">
        <p14:creationId xmlns:p14="http://schemas.microsoft.com/office/powerpoint/2010/main" val="3008181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Tusk: Global Positioning Systems (GPS)</a:t>
            </a:r>
            <a:endParaRPr lang="en-US" dirty="0"/>
          </a:p>
        </p:txBody>
      </p:sp>
      <p:pic>
        <p:nvPicPr>
          <p:cNvPr id="4" name="Picture 3" descr="Sat_Sign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9088" y="1484742"/>
            <a:ext cx="4368800" cy="5041900"/>
          </a:xfrm>
          <a:prstGeom prst="rect">
            <a:avLst/>
          </a:prstGeom>
        </p:spPr>
      </p:pic>
      <p:sp>
        <p:nvSpPr>
          <p:cNvPr id="5" name="TextBox 4"/>
          <p:cNvSpPr txBox="1"/>
          <p:nvPr/>
        </p:nvSpPr>
        <p:spPr>
          <a:xfrm>
            <a:off x="132282" y="1772794"/>
            <a:ext cx="4386806" cy="3693319"/>
          </a:xfrm>
          <a:prstGeom prst="rect">
            <a:avLst/>
          </a:prstGeom>
          <a:noFill/>
        </p:spPr>
        <p:txBody>
          <a:bodyPr wrap="square" rtlCol="0">
            <a:spAutoFit/>
          </a:bodyPr>
          <a:lstStyle/>
          <a:p>
            <a:pPr marL="285750" indent="-285750">
              <a:buFont typeface="Arial"/>
              <a:buChar char="•"/>
            </a:pPr>
            <a:r>
              <a:rPr lang="en-US" dirty="0" smtClean="0"/>
              <a:t>GPS Satellite emit signals with known wavelengths (~19 and 24 cm).  </a:t>
            </a:r>
          </a:p>
          <a:p>
            <a:endParaRPr lang="en-US" dirty="0"/>
          </a:p>
          <a:p>
            <a:pPr marL="285750" indent="-285750">
              <a:buFont typeface="Arial"/>
              <a:buChar char="•"/>
            </a:pPr>
            <a:r>
              <a:rPr lang="en-US" dirty="0" err="1" smtClean="0"/>
              <a:t>Pseudorange</a:t>
            </a:r>
            <a:r>
              <a:rPr lang="en-US" dirty="0" smtClean="0"/>
              <a:t>: difference in time between satellite emission and detection on the ground and multiplying it by the speed of light. </a:t>
            </a:r>
          </a:p>
          <a:p>
            <a:endParaRPr lang="en-US" dirty="0"/>
          </a:p>
          <a:p>
            <a:pPr marL="285750" indent="-285750">
              <a:buFont typeface="Arial"/>
              <a:buChar char="•"/>
            </a:pPr>
            <a:r>
              <a:rPr lang="en-US" dirty="0" smtClean="0"/>
              <a:t>At least 4 satellites needed for 3D positioning</a:t>
            </a:r>
          </a:p>
          <a:p>
            <a:pPr marL="285750" indent="-285750">
              <a:buFont typeface="Arial"/>
              <a:buChar char="•"/>
            </a:pPr>
            <a:endParaRPr lang="en-US" dirty="0"/>
          </a:p>
          <a:p>
            <a:pPr marL="285750" indent="-285750">
              <a:buFont typeface="Arial"/>
              <a:buChar char="•"/>
            </a:pPr>
            <a:r>
              <a:rPr lang="en-US" dirty="0" err="1" smtClean="0"/>
              <a:t>Curently</a:t>
            </a:r>
            <a:r>
              <a:rPr lang="en-US" dirty="0" smtClean="0"/>
              <a:t> 32 healthy GPS satellites in orbit</a:t>
            </a:r>
            <a:endParaRPr lang="en-US" dirty="0"/>
          </a:p>
        </p:txBody>
      </p:sp>
      <p:sp>
        <p:nvSpPr>
          <p:cNvPr id="6" name="TextBox 5"/>
          <p:cNvSpPr txBox="1"/>
          <p:nvPr/>
        </p:nvSpPr>
        <p:spPr>
          <a:xfrm>
            <a:off x="1741966" y="6473069"/>
            <a:ext cx="7416465" cy="369332"/>
          </a:xfrm>
          <a:prstGeom prst="rect">
            <a:avLst/>
          </a:prstGeom>
          <a:noFill/>
        </p:spPr>
        <p:txBody>
          <a:bodyPr wrap="square" rtlCol="0">
            <a:spAutoFit/>
          </a:bodyPr>
          <a:lstStyle/>
          <a:p>
            <a:r>
              <a:rPr lang="en-US" dirty="0"/>
              <a:t>Image from http://</a:t>
            </a:r>
            <a:r>
              <a:rPr lang="en-US" dirty="0" err="1"/>
              <a:t>www.geosoft-gps.de</a:t>
            </a:r>
            <a:r>
              <a:rPr lang="en-US" dirty="0"/>
              <a:t>/</a:t>
            </a:r>
            <a:r>
              <a:rPr lang="en-US" dirty="0" err="1"/>
              <a:t>english</a:t>
            </a:r>
            <a:r>
              <a:rPr lang="en-US" dirty="0"/>
              <a:t>/</a:t>
            </a:r>
            <a:r>
              <a:rPr lang="en-US" dirty="0" err="1"/>
              <a:t>gps_infos</a:t>
            </a:r>
            <a:r>
              <a:rPr lang="en-US" dirty="0"/>
              <a:t>/info_2_e.html</a:t>
            </a:r>
          </a:p>
        </p:txBody>
      </p:sp>
      <p:cxnSp>
        <p:nvCxnSpPr>
          <p:cNvPr id="8" name="Straight Arrow Connector 7"/>
          <p:cNvCxnSpPr/>
          <p:nvPr/>
        </p:nvCxnSpPr>
        <p:spPr>
          <a:xfrm>
            <a:off x="6248731" y="2236696"/>
            <a:ext cx="505093" cy="1"/>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632431" y="2023170"/>
            <a:ext cx="1484113" cy="369332"/>
          </a:xfrm>
          <a:prstGeom prst="rect">
            <a:avLst/>
          </a:prstGeom>
          <a:noFill/>
        </p:spPr>
        <p:txBody>
          <a:bodyPr wrap="none" rtlCol="0">
            <a:spAutoFit/>
          </a:bodyPr>
          <a:lstStyle/>
          <a:p>
            <a:r>
              <a:rPr lang="en-US" dirty="0" smtClean="0"/>
              <a:t>GPS Satellite</a:t>
            </a:r>
            <a:endParaRPr lang="en-US" dirty="0"/>
          </a:p>
        </p:txBody>
      </p:sp>
      <p:sp>
        <p:nvSpPr>
          <p:cNvPr id="14" name="TextBox 13"/>
          <p:cNvSpPr txBox="1"/>
          <p:nvPr/>
        </p:nvSpPr>
        <p:spPr>
          <a:xfrm>
            <a:off x="4893549" y="5004448"/>
            <a:ext cx="736099" cy="369332"/>
          </a:xfrm>
          <a:prstGeom prst="rect">
            <a:avLst/>
          </a:prstGeom>
          <a:noFill/>
        </p:spPr>
        <p:txBody>
          <a:bodyPr wrap="none" rtlCol="0">
            <a:spAutoFit/>
          </a:bodyPr>
          <a:lstStyle/>
          <a:p>
            <a:r>
              <a:rPr lang="en-US" dirty="0" smtClean="0"/>
              <a:t>Earth</a:t>
            </a:r>
            <a:endParaRPr lang="en-US" dirty="0"/>
          </a:p>
        </p:txBody>
      </p:sp>
      <p:grpSp>
        <p:nvGrpSpPr>
          <p:cNvPr id="9" name="Group 8"/>
          <p:cNvGrpSpPr/>
          <p:nvPr/>
        </p:nvGrpSpPr>
        <p:grpSpPr>
          <a:xfrm>
            <a:off x="7427406" y="3238159"/>
            <a:ext cx="1471495" cy="1871291"/>
            <a:chOff x="7427406" y="3238159"/>
            <a:chExt cx="1471495" cy="1871291"/>
          </a:xfrm>
        </p:grpSpPr>
        <p:pic>
          <p:nvPicPr>
            <p:cNvPr id="3" name="Picture 2" descr="death-star-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7406" y="3884431"/>
              <a:ext cx="1471495" cy="1225019"/>
            </a:xfrm>
            <a:prstGeom prst="rect">
              <a:avLst/>
            </a:prstGeom>
          </p:spPr>
        </p:pic>
        <p:cxnSp>
          <p:nvCxnSpPr>
            <p:cNvPr id="11" name="Straight Arrow Connector 10"/>
            <p:cNvCxnSpPr/>
            <p:nvPr/>
          </p:nvCxnSpPr>
          <p:spPr>
            <a:xfrm>
              <a:off x="8203641" y="3609964"/>
              <a:ext cx="0" cy="38522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488362" y="3238159"/>
              <a:ext cx="1238966" cy="335756"/>
            </a:xfrm>
            <a:prstGeom prst="rect">
              <a:avLst/>
            </a:prstGeom>
            <a:noFill/>
          </p:spPr>
          <p:txBody>
            <a:bodyPr wrap="none" rtlCol="0">
              <a:spAutoFit/>
            </a:bodyPr>
            <a:lstStyle/>
            <a:p>
              <a:r>
                <a:rPr lang="en-US" dirty="0" smtClean="0"/>
                <a:t>Death Star</a:t>
              </a:r>
              <a:endParaRPr lang="en-US" dirty="0"/>
            </a:p>
          </p:txBody>
        </p:sp>
      </p:grpSp>
    </p:spTree>
    <p:extLst>
      <p:ext uri="{BB962C8B-B14F-4D97-AF65-F5344CB8AC3E}">
        <p14:creationId xmlns:p14="http://schemas.microsoft.com/office/powerpoint/2010/main" val="4164240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Tusk: Global Positioning Systems (GPS)</a:t>
            </a:r>
            <a:endParaRPr lang="en-US" dirty="0"/>
          </a:p>
        </p:txBody>
      </p:sp>
      <p:sp>
        <p:nvSpPr>
          <p:cNvPr id="3" name="Rectangle 2"/>
          <p:cNvSpPr/>
          <p:nvPr/>
        </p:nvSpPr>
        <p:spPr>
          <a:xfrm>
            <a:off x="2819767" y="1722967"/>
            <a:ext cx="1806779" cy="1200329"/>
          </a:xfrm>
          <a:prstGeom prst="rect">
            <a:avLst/>
          </a:prstGeom>
        </p:spPr>
        <p:txBody>
          <a:bodyPr wrap="square">
            <a:spAutoFit/>
          </a:bodyPr>
          <a:lstStyle/>
          <a:p>
            <a:r>
              <a:rPr lang="en-US" dirty="0"/>
              <a:t>http://</a:t>
            </a:r>
            <a:r>
              <a:rPr lang="en-US" dirty="0" err="1"/>
              <a:t>en.wikipedia.org</a:t>
            </a:r>
            <a:r>
              <a:rPr lang="en-US" dirty="0"/>
              <a:t>/wiki/</a:t>
            </a:r>
            <a:r>
              <a:rPr lang="en-US" dirty="0" err="1"/>
              <a:t>Survey_marker</a:t>
            </a:r>
            <a:endParaRPr lang="en-US" dirty="0"/>
          </a:p>
        </p:txBody>
      </p:sp>
      <p:pic>
        <p:nvPicPr>
          <p:cNvPr id="7" name="Picture 6" descr="monume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660" y="1759365"/>
            <a:ext cx="2267107" cy="1985436"/>
          </a:xfrm>
          <a:prstGeom prst="rect">
            <a:avLst/>
          </a:prstGeom>
        </p:spPr>
      </p:pic>
      <p:pic>
        <p:nvPicPr>
          <p:cNvPr id="8" name="Picture 7" descr="GP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660" y="3987241"/>
            <a:ext cx="2154415" cy="2870759"/>
          </a:xfrm>
          <a:prstGeom prst="rect">
            <a:avLst/>
          </a:prstGeom>
        </p:spPr>
      </p:pic>
      <p:sp>
        <p:nvSpPr>
          <p:cNvPr id="9" name="Rectangle 8"/>
          <p:cNvSpPr/>
          <p:nvPr/>
        </p:nvSpPr>
        <p:spPr>
          <a:xfrm>
            <a:off x="2819767" y="5934670"/>
            <a:ext cx="1624911" cy="923330"/>
          </a:xfrm>
          <a:prstGeom prst="rect">
            <a:avLst/>
          </a:prstGeom>
        </p:spPr>
        <p:txBody>
          <a:bodyPr wrap="square">
            <a:spAutoFit/>
          </a:bodyPr>
          <a:lstStyle/>
          <a:p>
            <a:r>
              <a:rPr lang="en-US" dirty="0"/>
              <a:t>http://</a:t>
            </a:r>
            <a:r>
              <a:rPr lang="en-US" dirty="0" err="1"/>
              <a:t>facility.unavco.org</a:t>
            </a:r>
            <a:r>
              <a:rPr lang="en-US" dirty="0"/>
              <a:t>/</a:t>
            </a:r>
          </a:p>
        </p:txBody>
      </p:sp>
      <p:pic>
        <p:nvPicPr>
          <p:cNvPr id="10" name="Picture 9" descr="GPS_antenna.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4678" y="2795848"/>
            <a:ext cx="4625467" cy="2566289"/>
          </a:xfrm>
          <a:prstGeom prst="rect">
            <a:avLst/>
          </a:prstGeom>
        </p:spPr>
      </p:pic>
      <p:sp>
        <p:nvSpPr>
          <p:cNvPr id="11" name="TextBox 10"/>
          <p:cNvSpPr txBox="1"/>
          <p:nvPr/>
        </p:nvSpPr>
        <p:spPr>
          <a:xfrm>
            <a:off x="4444678" y="5516825"/>
            <a:ext cx="4625467" cy="646331"/>
          </a:xfrm>
          <a:prstGeom prst="rect">
            <a:avLst/>
          </a:prstGeom>
          <a:noFill/>
        </p:spPr>
        <p:txBody>
          <a:bodyPr wrap="square" rtlCol="0">
            <a:spAutoFit/>
          </a:bodyPr>
          <a:lstStyle/>
          <a:p>
            <a:r>
              <a:rPr lang="en-US" dirty="0"/>
              <a:t>https://</a:t>
            </a:r>
            <a:r>
              <a:rPr lang="en-US" dirty="0" err="1"/>
              <a:t>earthdata.nasa.gov</a:t>
            </a:r>
            <a:r>
              <a:rPr lang="en-US" dirty="0"/>
              <a:t>/featured-stories/featured-research/looking-mud</a:t>
            </a:r>
          </a:p>
        </p:txBody>
      </p:sp>
    </p:spTree>
    <p:extLst>
      <p:ext uri="{BB962C8B-B14F-4D97-AF65-F5344CB8AC3E}">
        <p14:creationId xmlns:p14="http://schemas.microsoft.com/office/powerpoint/2010/main" val="195364060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GPS</a:t>
            </a:r>
            <a:endParaRPr lang="en-US" dirty="0"/>
          </a:p>
        </p:txBody>
      </p:sp>
      <p:pic>
        <p:nvPicPr>
          <p:cNvPr id="4" name="Picture 3"/>
          <p:cNvPicPr>
            <a:picLocks noChangeAspect="1"/>
          </p:cNvPicPr>
          <p:nvPr/>
        </p:nvPicPr>
        <p:blipFill>
          <a:blip r:embed="rId3"/>
          <a:stretch>
            <a:fillRect/>
          </a:stretch>
        </p:blipFill>
        <p:spPr>
          <a:xfrm>
            <a:off x="4561278" y="1589284"/>
            <a:ext cx="4220404" cy="5152516"/>
          </a:xfrm>
          <a:prstGeom prst="rect">
            <a:avLst/>
          </a:prstGeom>
        </p:spPr>
      </p:pic>
      <p:sp>
        <p:nvSpPr>
          <p:cNvPr id="11" name="TextBox 10"/>
          <p:cNvSpPr txBox="1"/>
          <p:nvPr/>
        </p:nvSpPr>
        <p:spPr>
          <a:xfrm>
            <a:off x="218781" y="1550894"/>
            <a:ext cx="3835400" cy="923330"/>
          </a:xfrm>
          <a:prstGeom prst="rect">
            <a:avLst/>
          </a:prstGeom>
          <a:noFill/>
        </p:spPr>
        <p:txBody>
          <a:bodyPr wrap="square" rtlCol="0">
            <a:spAutoFit/>
          </a:bodyPr>
          <a:lstStyle/>
          <a:p>
            <a:r>
              <a:rPr lang="en-US" dirty="0" smtClean="0"/>
              <a:t>Blue dots – daily position estimates in North, East and Vertical directions for one site</a:t>
            </a:r>
          </a:p>
        </p:txBody>
      </p:sp>
      <p:sp>
        <p:nvSpPr>
          <p:cNvPr id="18" name="TextBox 17"/>
          <p:cNvSpPr txBox="1"/>
          <p:nvPr/>
        </p:nvSpPr>
        <p:spPr>
          <a:xfrm>
            <a:off x="218781" y="5036399"/>
            <a:ext cx="3609958" cy="1200329"/>
          </a:xfrm>
          <a:prstGeom prst="rect">
            <a:avLst/>
          </a:prstGeom>
          <a:noFill/>
        </p:spPr>
        <p:txBody>
          <a:bodyPr wrap="none" rtlCol="0">
            <a:spAutoFit/>
          </a:bodyPr>
          <a:lstStyle/>
          <a:p>
            <a:r>
              <a:rPr lang="en-US" dirty="0" smtClean="0"/>
              <a:t>GPS Rate = </a:t>
            </a:r>
            <a:r>
              <a:rPr lang="en-US" dirty="0" err="1" smtClean="0"/>
              <a:t>sqrt</a:t>
            </a:r>
            <a:r>
              <a:rPr lang="en-US" dirty="0" smtClean="0"/>
              <a:t>(5^2+8.3^2) = </a:t>
            </a:r>
          </a:p>
          <a:p>
            <a:r>
              <a:rPr lang="en-US" dirty="0" smtClean="0"/>
              <a:t>9.69 mm/</a:t>
            </a:r>
            <a:r>
              <a:rPr lang="en-US" dirty="0" err="1" smtClean="0"/>
              <a:t>yr</a:t>
            </a:r>
            <a:endParaRPr lang="en-US" dirty="0" smtClean="0"/>
          </a:p>
          <a:p>
            <a:endParaRPr lang="en-US" dirty="0"/>
          </a:p>
          <a:p>
            <a:r>
              <a:rPr lang="en-US" dirty="0" smtClean="0">
                <a:latin typeface="Symbol" charset="2"/>
                <a:cs typeface="Symbol" charset="2"/>
              </a:rPr>
              <a:t>q</a:t>
            </a:r>
            <a:r>
              <a:rPr lang="en-US" dirty="0" smtClean="0"/>
              <a:t> = </a:t>
            </a:r>
            <a:r>
              <a:rPr lang="en-US" dirty="0" err="1" smtClean="0"/>
              <a:t>atan</a:t>
            </a:r>
            <a:r>
              <a:rPr lang="en-US" dirty="0" smtClean="0"/>
              <a:t> (8.3/5) = 59 degrees </a:t>
            </a:r>
            <a:endParaRPr lang="en-US" dirty="0"/>
          </a:p>
        </p:txBody>
      </p:sp>
      <p:grpSp>
        <p:nvGrpSpPr>
          <p:cNvPr id="20" name="Group 19"/>
          <p:cNvGrpSpPr/>
          <p:nvPr/>
        </p:nvGrpSpPr>
        <p:grpSpPr>
          <a:xfrm>
            <a:off x="230906" y="2626320"/>
            <a:ext cx="3377910" cy="2122563"/>
            <a:chOff x="230906" y="2626320"/>
            <a:chExt cx="3377910" cy="2122563"/>
          </a:xfrm>
        </p:grpSpPr>
        <p:grpSp>
          <p:nvGrpSpPr>
            <p:cNvPr id="17" name="Group 16"/>
            <p:cNvGrpSpPr/>
            <p:nvPr/>
          </p:nvGrpSpPr>
          <p:grpSpPr>
            <a:xfrm>
              <a:off x="840051" y="3111250"/>
              <a:ext cx="2768765" cy="1637633"/>
              <a:chOff x="1792513" y="5044910"/>
              <a:chExt cx="2768765" cy="1637633"/>
            </a:xfrm>
          </p:grpSpPr>
          <p:sp>
            <p:nvSpPr>
              <p:cNvPr id="6" name="Oval 5"/>
              <p:cNvSpPr/>
              <p:nvPr/>
            </p:nvSpPr>
            <p:spPr>
              <a:xfrm>
                <a:off x="3171254" y="6099439"/>
                <a:ext cx="264042" cy="21377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3303274" y="5044910"/>
                <a:ext cx="18859" cy="11545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393318" y="5582409"/>
                <a:ext cx="1167960" cy="335756"/>
              </a:xfrm>
              <a:prstGeom prst="rect">
                <a:avLst/>
              </a:prstGeom>
              <a:noFill/>
            </p:spPr>
            <p:txBody>
              <a:bodyPr wrap="none" rtlCol="0">
                <a:spAutoFit/>
              </a:bodyPr>
              <a:lstStyle/>
              <a:p>
                <a:r>
                  <a:rPr lang="en-US" dirty="0" smtClean="0"/>
                  <a:t>5 mm/</a:t>
                </a:r>
                <a:r>
                  <a:rPr lang="en-US" dirty="0" err="1" smtClean="0"/>
                  <a:t>yr</a:t>
                </a:r>
                <a:endParaRPr lang="en-US" dirty="0"/>
              </a:p>
            </p:txBody>
          </p:sp>
          <p:sp>
            <p:nvSpPr>
              <p:cNvPr id="12" name="TextBox 11"/>
              <p:cNvSpPr txBox="1"/>
              <p:nvPr/>
            </p:nvSpPr>
            <p:spPr>
              <a:xfrm>
                <a:off x="1988812" y="6313211"/>
                <a:ext cx="1384476" cy="369332"/>
              </a:xfrm>
              <a:prstGeom prst="rect">
                <a:avLst/>
              </a:prstGeom>
              <a:noFill/>
            </p:spPr>
            <p:txBody>
              <a:bodyPr wrap="none" rtlCol="0">
                <a:spAutoFit/>
              </a:bodyPr>
              <a:lstStyle/>
              <a:p>
                <a:r>
                  <a:rPr lang="en-US" dirty="0" smtClean="0"/>
                  <a:t>8.3 mm/</a:t>
                </a:r>
                <a:r>
                  <a:rPr lang="en-US" dirty="0" err="1" smtClean="0"/>
                  <a:t>yr</a:t>
                </a:r>
                <a:endParaRPr lang="en-US" dirty="0"/>
              </a:p>
            </p:txBody>
          </p:sp>
          <p:cxnSp>
            <p:nvCxnSpPr>
              <p:cNvPr id="13" name="Straight Arrow Connector 12"/>
              <p:cNvCxnSpPr/>
              <p:nvPr/>
            </p:nvCxnSpPr>
            <p:spPr>
              <a:xfrm flipH="1">
                <a:off x="1837931" y="6206195"/>
                <a:ext cx="1459462" cy="64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1837931" y="5044910"/>
                <a:ext cx="1471566" cy="1167704"/>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936690" y="5550704"/>
                <a:ext cx="326909" cy="369332"/>
              </a:xfrm>
              <a:prstGeom prst="rect">
                <a:avLst/>
              </a:prstGeom>
              <a:noFill/>
            </p:spPr>
            <p:txBody>
              <a:bodyPr wrap="square" rtlCol="0">
                <a:spAutoFit/>
              </a:bodyPr>
              <a:lstStyle/>
              <a:p>
                <a:r>
                  <a:rPr lang="en-US" dirty="0">
                    <a:latin typeface="Symbol" charset="2"/>
                    <a:cs typeface="Symbol" charset="2"/>
                  </a:rPr>
                  <a:t>q</a:t>
                </a:r>
              </a:p>
            </p:txBody>
          </p:sp>
          <p:sp>
            <p:nvSpPr>
              <p:cNvPr id="16" name="Rectangle 15"/>
              <p:cNvSpPr/>
              <p:nvPr/>
            </p:nvSpPr>
            <p:spPr>
              <a:xfrm>
                <a:off x="1792513" y="5044910"/>
                <a:ext cx="1535357" cy="1167704"/>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230906" y="2626320"/>
              <a:ext cx="2844085" cy="369332"/>
            </a:xfrm>
            <a:prstGeom prst="rect">
              <a:avLst/>
            </a:prstGeom>
            <a:noFill/>
          </p:spPr>
          <p:txBody>
            <a:bodyPr wrap="none" rtlCol="0">
              <a:spAutoFit/>
            </a:bodyPr>
            <a:lstStyle/>
            <a:p>
              <a:r>
                <a:rPr lang="en-US" dirty="0"/>
                <a:t>Horizontal </a:t>
              </a:r>
              <a:r>
                <a:rPr lang="en-US" dirty="0" smtClean="0"/>
                <a:t>Velocity by eye:</a:t>
              </a:r>
              <a:endParaRPr lang="en-US" dirty="0"/>
            </a:p>
          </p:txBody>
        </p:sp>
      </p:grpSp>
    </p:spTree>
    <p:extLst>
      <p:ext uri="{BB962C8B-B14F-4D97-AF65-F5344CB8AC3E}">
        <p14:creationId xmlns:p14="http://schemas.microsoft.com/office/powerpoint/2010/main" val="14771800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Story">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Story">
      <a:majorFont>
        <a:latin typeface="Calisto MT"/>
        <a:ea typeface=""/>
        <a:cs typeface=""/>
        <a:font script="Jpan" typeface="ＭＳ Ｐ明朝"/>
        <a:font script="Hans" typeface="宋体"/>
        <a:font script="Hant" typeface="新細明體"/>
      </a:majorFont>
      <a:minorFont>
        <a:latin typeface="Calisto MT"/>
        <a:ea typeface=""/>
        <a:cs typeface=""/>
        <a:font script="Jpan" typeface="ＭＳ Ｐ明朝"/>
        <a:font script="Hans" typeface="宋体"/>
        <a:font script="Hant" typeface="新細明體"/>
      </a:minorFont>
    </a:fontScheme>
    <a:fmtScheme name="Story">
      <a:fillStyleLst>
        <a:solidFill>
          <a:schemeClr val="phClr"/>
        </a:solidFill>
        <a:blipFill rotWithShape="1">
          <a:blip xmlns:r="http://schemas.openxmlformats.org/officeDocument/2006/relationships" r:embed="rId1">
            <a:duotone>
              <a:schemeClr val="phClr">
                <a:shade val="10000"/>
                <a:satMod val="150000"/>
                <a:lumMod val="120000"/>
              </a:schemeClr>
              <a:schemeClr val="phClr">
                <a:satMod val="350000"/>
                <a:lumMod val="150000"/>
              </a:schemeClr>
            </a:duotone>
          </a:blip>
          <a:tile tx="0" ty="0" sx="20000" sy="20000" flip="none" algn="ctr"/>
        </a:blipFill>
        <a:gradFill rotWithShape="1">
          <a:gsLst>
            <a:gs pos="0">
              <a:schemeClr val="phClr">
                <a:shade val="20000"/>
                <a:satMod val="130000"/>
              </a:schemeClr>
            </a:gs>
            <a:gs pos="50000">
              <a:schemeClr val="phClr">
                <a:shade val="90000"/>
                <a:satMod val="130000"/>
              </a:schemeClr>
            </a:gs>
            <a:gs pos="100000">
              <a:schemeClr val="phClr">
                <a:shade val="100000"/>
                <a:satMod val="200000"/>
                <a:lumMod val="120000"/>
              </a:schemeClr>
            </a:gs>
          </a:gsLst>
          <a:lin ang="16200000" scaled="0"/>
        </a:gradFill>
      </a:fillStyleLst>
      <a:lnStyleLst>
        <a:ln w="6350" cap="flat" cmpd="sng" algn="ctr">
          <a:solidFill>
            <a:schemeClr val="phClr">
              <a:shade val="95000"/>
              <a:satMod val="105000"/>
            </a:schemeClr>
          </a:solidFill>
          <a:prstDash val="solid"/>
        </a:ln>
        <a:ln w="19050"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outerShdw blurRad="88900" dist="50800" dir="2100000" sx="104000" sy="104000" algn="br" rotWithShape="0">
              <a:srgbClr val="000000">
                <a:alpha val="55000"/>
              </a:srgbClr>
            </a:outerShdw>
          </a:effectLst>
        </a:effectStyle>
        <a:effectStyle>
          <a:effectLst>
            <a:outerShdw blurRad="127000" dist="63500" dir="5400000" sx="103000" sy="103000" rotWithShape="0">
              <a:srgbClr val="000000">
                <a:alpha val="75000"/>
              </a:srgbClr>
            </a:outerShdw>
          </a:effectLst>
          <a:scene3d>
            <a:camera prst="perspectiveFront" fov="3000000"/>
            <a:lightRig rig="balanced" dir="t">
              <a:rot lat="0" lon="0" rev="18000000"/>
            </a:lightRig>
          </a:scene3d>
          <a:sp3d prstMaterial="plastic">
            <a:bevelT w="254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2">
            <a:duotone>
              <a:schemeClr val="phClr">
                <a:shade val="10000"/>
                <a:satMod val="150000"/>
              </a:schemeClr>
              <a:schemeClr val="phClr">
                <a:tint val="60000"/>
                <a:satMod val="4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Story.thmx</Template>
  <TotalTime>10724</TotalTime>
  <Words>5065</Words>
  <Application>Microsoft Macintosh PowerPoint</Application>
  <PresentationFormat>On-screen Show (4:3)</PresentationFormat>
  <Paragraphs>309</Paragraphs>
  <Slides>46</Slides>
  <Notes>23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48" baseType="lpstr">
      <vt:lpstr>Story</vt:lpstr>
      <vt:lpstr>Document</vt:lpstr>
      <vt:lpstr>Cascadia Subduction Zone Creep Gina Schmalzle Rob McCaffrey and Ken Creager </vt:lpstr>
      <vt:lpstr>What the heck is a subduction zone???</vt:lpstr>
      <vt:lpstr>PowerPoint Presentation</vt:lpstr>
      <vt:lpstr>Cascadia Subduction Zone</vt:lpstr>
      <vt:lpstr>What happens when plates are stuck?</vt:lpstr>
      <vt:lpstr>The Punch Line</vt:lpstr>
      <vt:lpstr>The Tusk: Global Positioning Systems (GPS)</vt:lpstr>
      <vt:lpstr>The Tusk: Global Positioning Systems (GPS)</vt:lpstr>
      <vt:lpstr>GPS</vt:lpstr>
      <vt:lpstr>For you math nerds…</vt:lpstr>
      <vt:lpstr>The Leg:  Tide Gauge and Leveling Uplift Rates</vt:lpstr>
      <vt:lpstr>Inter-Megathrust Earthquake Velocities </vt:lpstr>
      <vt:lpstr>Mechanical Block Models</vt:lpstr>
      <vt:lpstr>Mechanical Block Models</vt:lpstr>
      <vt:lpstr>1. Locking Fraction</vt:lpstr>
      <vt:lpstr>The Tail:  Paleoseismic Data</vt:lpstr>
      <vt:lpstr>The Tail:  Paleoseismic Data</vt:lpstr>
      <vt:lpstr>Earthquake Subsidence from Paleoelevation Studies</vt:lpstr>
      <vt:lpstr>My Elephant: Central Cascadia Creep</vt:lpstr>
      <vt:lpstr>Why Creep in Central Cascadia?</vt:lpstr>
      <vt:lpstr>Siletz Terrane – Creepy? </vt:lpstr>
      <vt:lpstr>The Punch  Line</vt:lpstr>
      <vt:lpstr>PowerPoint Presentation</vt:lpstr>
      <vt:lpstr>PowerPoint Presentation</vt:lpstr>
      <vt:lpstr>Does Creep influence ETS?</vt:lpstr>
      <vt:lpstr>Does Creep influence ETS?</vt:lpstr>
      <vt:lpstr>Siletz Terrane – Creepy?</vt:lpstr>
      <vt:lpstr>Siletz Terrane – Creepy?</vt:lpstr>
      <vt:lpstr>Summary of Observations</vt:lpstr>
      <vt:lpstr>Summary of Observations</vt:lpstr>
      <vt:lpstr>   Model Residuals </vt:lpstr>
      <vt:lpstr>   Model Horizontal Residuals </vt:lpstr>
      <vt:lpstr>Model Vertical Residuals</vt:lpstr>
      <vt:lpstr>Down-dip Similarities in Moment</vt:lpstr>
      <vt:lpstr>Down-dip Similarities in Moment</vt:lpstr>
      <vt:lpstr>Down-dip Similarities in Moment</vt:lpstr>
      <vt:lpstr>Down-dip Similarities in Moment</vt:lpstr>
      <vt:lpstr>SSE Models Block Models</vt:lpstr>
      <vt:lpstr>3. Cumulative Slow Slip 2005.5-2011</vt:lpstr>
      <vt:lpstr>Creep and ETS</vt:lpstr>
      <vt:lpstr>Fit to Time Series</vt:lpstr>
      <vt:lpstr>Example Events</vt:lpstr>
      <vt:lpstr>3. Coseismic Subsidence from Paleoelevation Studies</vt:lpstr>
      <vt:lpstr>Siletz and Creep</vt:lpstr>
      <vt:lpstr>‘Decade Scale’ Velocities </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Linking Variations in Cascadia Subduction Zone Locking, Episodic Tremor and Slip, Crustal Properties and Primitive Arc Magmas </dc:title>
  <dc:creator>Gina Schmalzle</dc:creator>
  <cp:lastModifiedBy>Gina Schmalzle</cp:lastModifiedBy>
  <cp:revision>281</cp:revision>
  <dcterms:created xsi:type="dcterms:W3CDTF">2013-11-15T15:02:35Z</dcterms:created>
  <dcterms:modified xsi:type="dcterms:W3CDTF">2014-04-30T15:40:02Z</dcterms:modified>
</cp:coreProperties>
</file>